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30"/>
  </p:notesMasterIdLst>
  <p:handoutMasterIdLst>
    <p:handoutMasterId r:id="rId31"/>
  </p:handoutMasterIdLst>
  <p:sldIdLst>
    <p:sldId id="279" r:id="rId3"/>
    <p:sldId id="268" r:id="rId4"/>
    <p:sldId id="269" r:id="rId5"/>
    <p:sldId id="289" r:id="rId6"/>
    <p:sldId id="293" r:id="rId7"/>
    <p:sldId id="282" r:id="rId8"/>
    <p:sldId id="271" r:id="rId9"/>
    <p:sldId id="286" r:id="rId10"/>
    <p:sldId id="285" r:id="rId11"/>
    <p:sldId id="287" r:id="rId12"/>
    <p:sldId id="294" r:id="rId13"/>
    <p:sldId id="270" r:id="rId14"/>
    <p:sldId id="296" r:id="rId15"/>
    <p:sldId id="297" r:id="rId16"/>
    <p:sldId id="298" r:id="rId17"/>
    <p:sldId id="299" r:id="rId18"/>
    <p:sldId id="291" r:id="rId19"/>
    <p:sldId id="290" r:id="rId20"/>
    <p:sldId id="280" r:id="rId21"/>
    <p:sldId id="281" r:id="rId22"/>
    <p:sldId id="284" r:id="rId23"/>
    <p:sldId id="274" r:id="rId24"/>
    <p:sldId id="283" r:id="rId25"/>
    <p:sldId id="275" r:id="rId26"/>
    <p:sldId id="277" r:id="rId27"/>
    <p:sldId id="295" r:id="rId28"/>
    <p:sldId id="278" r:id="rId29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9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427" y="-77"/>
      </p:cViewPr>
      <p:guideLst>
        <p:guide orient="horz" pos="1620"/>
        <p:guide pos="2880"/>
        <p:guide pos="5507"/>
        <p:guide pos="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8245B-421D-124E-B271-F32D3D456A74}" type="datetimeFigureOut">
              <a:rPr lang="nl-NL" smtClean="0"/>
              <a:t>9-9-2015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F07F6-6E14-D248-825A-817D385E6D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981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0DFCB-F95E-074F-A87F-3B454C487C1D}" type="datetimeFigureOut">
              <a:rPr lang="nl-NL" smtClean="0"/>
              <a:t>9-9-2015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4D591-63B3-884E-AA10-ECC4233D92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324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Excel2Map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76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Excel2Map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76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4873481"/>
            <a:ext cx="9144000" cy="270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63"/>
          <a:stretch/>
        </p:blipFill>
        <p:spPr>
          <a:xfrm>
            <a:off x="-1" y="-3117"/>
            <a:ext cx="9144000" cy="16858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423863" y="1682750"/>
            <a:ext cx="8301037" cy="318452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4"/>
          </p:nvPr>
        </p:nvSpPr>
        <p:spPr>
          <a:xfrm>
            <a:off x="8778410" y="49104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3" name="Rechthoek 2"/>
          <p:cNvSpPr/>
          <p:nvPr userDrawn="1"/>
        </p:nvSpPr>
        <p:spPr>
          <a:xfrm>
            <a:off x="-7200" y="1682750"/>
            <a:ext cx="9158400" cy="3190731"/>
          </a:xfrm>
          <a:prstGeom prst="rect">
            <a:avLst/>
          </a:prstGeom>
          <a:noFill/>
          <a:ln w="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75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1" name="Rechthoek 160"/>
          <p:cNvSpPr/>
          <p:nvPr userDrawn="1"/>
        </p:nvSpPr>
        <p:spPr>
          <a:xfrm>
            <a:off x="753546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2" name="Afbeelding 1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896184"/>
            <a:ext cx="30314" cy="110356"/>
          </a:xfrm>
          <a:prstGeom prst="rect">
            <a:avLst/>
          </a:prstGeom>
        </p:spPr>
      </p:pic>
      <p:sp>
        <p:nvSpPr>
          <p:cNvPr id="163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7616708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4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7617460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5" name="Rechthoek 164"/>
          <p:cNvSpPr/>
          <p:nvPr userDrawn="1"/>
        </p:nvSpPr>
        <p:spPr>
          <a:xfrm>
            <a:off x="1837737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6" name="Afbeelding 16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896184"/>
            <a:ext cx="30314" cy="110356"/>
          </a:xfrm>
          <a:prstGeom prst="rect">
            <a:avLst/>
          </a:prstGeom>
        </p:spPr>
      </p:pic>
      <p:sp>
        <p:nvSpPr>
          <p:cNvPr id="167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19137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8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19145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9" name="Rechthoek 168"/>
          <p:cNvSpPr/>
          <p:nvPr userDrawn="1"/>
        </p:nvSpPr>
        <p:spPr>
          <a:xfrm>
            <a:off x="3262169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0" name="Afbeelding 16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896184"/>
            <a:ext cx="30314" cy="110356"/>
          </a:xfrm>
          <a:prstGeom prst="rect">
            <a:avLst/>
          </a:prstGeom>
        </p:spPr>
      </p:pic>
      <p:sp>
        <p:nvSpPr>
          <p:cNvPr id="171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3336489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2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3337241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3" name="Rechthoek 172"/>
          <p:cNvSpPr/>
          <p:nvPr userDrawn="1"/>
        </p:nvSpPr>
        <p:spPr>
          <a:xfrm>
            <a:off x="4686601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4" name="Afbeelding 17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896184"/>
            <a:ext cx="30314" cy="110356"/>
          </a:xfrm>
          <a:prstGeom prst="rect">
            <a:avLst/>
          </a:prstGeom>
        </p:spPr>
      </p:pic>
      <p:sp>
        <p:nvSpPr>
          <p:cNvPr id="175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476111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6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476186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7" name="Rechthoek 176"/>
          <p:cNvSpPr/>
          <p:nvPr userDrawn="1"/>
        </p:nvSpPr>
        <p:spPr>
          <a:xfrm>
            <a:off x="6111033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8" name="Afbeelding 17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896184"/>
            <a:ext cx="30314" cy="110356"/>
          </a:xfrm>
          <a:prstGeom prst="rect">
            <a:avLst/>
          </a:prstGeom>
        </p:spPr>
      </p:pic>
      <p:sp>
        <p:nvSpPr>
          <p:cNvPr id="179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18478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0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8553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1" name="Rechthoek 180"/>
          <p:cNvSpPr/>
          <p:nvPr userDrawn="1"/>
        </p:nvSpPr>
        <p:spPr>
          <a:xfrm>
            <a:off x="41330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2" name="Afbeelding 18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2259070"/>
            <a:ext cx="30314" cy="110356"/>
          </a:xfrm>
          <a:prstGeom prst="rect">
            <a:avLst/>
          </a:prstGeom>
        </p:spPr>
      </p:pic>
      <p:sp>
        <p:nvSpPr>
          <p:cNvPr id="183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4913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4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4921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5" name="Rechthoek 184"/>
          <p:cNvSpPr/>
          <p:nvPr userDrawn="1"/>
        </p:nvSpPr>
        <p:spPr>
          <a:xfrm>
            <a:off x="753546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6" name="Afbeelding 18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2259070"/>
            <a:ext cx="30314" cy="110356"/>
          </a:xfrm>
          <a:prstGeom prst="rect">
            <a:avLst/>
          </a:prstGeom>
        </p:spPr>
      </p:pic>
      <p:sp>
        <p:nvSpPr>
          <p:cNvPr id="187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7616708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8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7617460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9" name="Rechthoek 188"/>
          <p:cNvSpPr/>
          <p:nvPr userDrawn="1"/>
        </p:nvSpPr>
        <p:spPr>
          <a:xfrm>
            <a:off x="1837737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0" name="Afbeelding 18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2259070"/>
            <a:ext cx="30314" cy="110356"/>
          </a:xfrm>
          <a:prstGeom prst="rect">
            <a:avLst/>
          </a:prstGeom>
        </p:spPr>
      </p:pic>
      <p:sp>
        <p:nvSpPr>
          <p:cNvPr id="191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19137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2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19145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3" name="Rechthoek 192"/>
          <p:cNvSpPr/>
          <p:nvPr userDrawn="1"/>
        </p:nvSpPr>
        <p:spPr>
          <a:xfrm>
            <a:off x="3262169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4" name="Afbeelding 19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2259070"/>
            <a:ext cx="30314" cy="110356"/>
          </a:xfrm>
          <a:prstGeom prst="rect">
            <a:avLst/>
          </a:prstGeom>
        </p:spPr>
      </p:pic>
      <p:sp>
        <p:nvSpPr>
          <p:cNvPr id="195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3336489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6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3337241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7" name="Rechthoek 196"/>
          <p:cNvSpPr/>
          <p:nvPr userDrawn="1"/>
        </p:nvSpPr>
        <p:spPr>
          <a:xfrm>
            <a:off x="4686601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8" name="Afbeelding 19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2259070"/>
            <a:ext cx="30314" cy="110356"/>
          </a:xfrm>
          <a:prstGeom prst="rect">
            <a:avLst/>
          </a:prstGeom>
        </p:spPr>
      </p:pic>
      <p:sp>
        <p:nvSpPr>
          <p:cNvPr id="199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476111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0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476186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1" name="Rechthoek 200"/>
          <p:cNvSpPr/>
          <p:nvPr userDrawn="1"/>
        </p:nvSpPr>
        <p:spPr>
          <a:xfrm>
            <a:off x="6111033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2" name="Afbeelding 20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2259070"/>
            <a:ext cx="30314" cy="110356"/>
          </a:xfrm>
          <a:prstGeom prst="rect">
            <a:avLst/>
          </a:prstGeom>
        </p:spPr>
      </p:pic>
      <p:sp>
        <p:nvSpPr>
          <p:cNvPr id="203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618478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4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618553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5" name="Rechthoek 204"/>
          <p:cNvSpPr/>
          <p:nvPr userDrawn="1"/>
        </p:nvSpPr>
        <p:spPr>
          <a:xfrm>
            <a:off x="41330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6" name="Afbeelding 20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3616630"/>
            <a:ext cx="30314" cy="110356"/>
          </a:xfrm>
          <a:prstGeom prst="rect">
            <a:avLst/>
          </a:prstGeom>
        </p:spPr>
      </p:pic>
      <p:sp>
        <p:nvSpPr>
          <p:cNvPr id="207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4913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8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4921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9" name="Rechthoek 208"/>
          <p:cNvSpPr/>
          <p:nvPr userDrawn="1"/>
        </p:nvSpPr>
        <p:spPr>
          <a:xfrm>
            <a:off x="753546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0" name="Afbeelding 20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3616630"/>
            <a:ext cx="30314" cy="110356"/>
          </a:xfrm>
          <a:prstGeom prst="rect">
            <a:avLst/>
          </a:prstGeom>
        </p:spPr>
      </p:pic>
      <p:sp>
        <p:nvSpPr>
          <p:cNvPr id="211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7616708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2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7617460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3" name="Rechthoek 212"/>
          <p:cNvSpPr/>
          <p:nvPr userDrawn="1"/>
        </p:nvSpPr>
        <p:spPr>
          <a:xfrm>
            <a:off x="1837737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4" name="Afbeelding 2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3616630"/>
            <a:ext cx="30314" cy="110356"/>
          </a:xfrm>
          <a:prstGeom prst="rect">
            <a:avLst/>
          </a:prstGeom>
        </p:spPr>
      </p:pic>
      <p:sp>
        <p:nvSpPr>
          <p:cNvPr id="215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19137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6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19145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7" name="Rechthoek 216"/>
          <p:cNvSpPr/>
          <p:nvPr userDrawn="1"/>
        </p:nvSpPr>
        <p:spPr>
          <a:xfrm>
            <a:off x="3262169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8" name="Afbeelding 2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3616630"/>
            <a:ext cx="30314" cy="110356"/>
          </a:xfrm>
          <a:prstGeom prst="rect">
            <a:avLst/>
          </a:prstGeom>
        </p:spPr>
      </p:pic>
      <p:sp>
        <p:nvSpPr>
          <p:cNvPr id="219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3336489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0" name="Tijdelijke aanduiding voor tekst 159"/>
          <p:cNvSpPr>
            <a:spLocks noGrp="1"/>
          </p:cNvSpPr>
          <p:nvPr>
            <p:ph type="body" sz="quarter" idx="41" hasCustomPrompt="1"/>
          </p:nvPr>
        </p:nvSpPr>
        <p:spPr>
          <a:xfrm>
            <a:off x="3337241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1" name="Rechthoek 220"/>
          <p:cNvSpPr/>
          <p:nvPr userDrawn="1"/>
        </p:nvSpPr>
        <p:spPr>
          <a:xfrm>
            <a:off x="4686601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2" name="Afbeelding 2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3616630"/>
            <a:ext cx="30314" cy="110356"/>
          </a:xfrm>
          <a:prstGeom prst="rect">
            <a:avLst/>
          </a:prstGeom>
        </p:spPr>
      </p:pic>
      <p:sp>
        <p:nvSpPr>
          <p:cNvPr id="223" name="Tijdelijke aanduiding voor afbeelding 157"/>
          <p:cNvSpPr>
            <a:spLocks noGrp="1"/>
          </p:cNvSpPr>
          <p:nvPr>
            <p:ph type="pic" sz="quarter" idx="42"/>
          </p:nvPr>
        </p:nvSpPr>
        <p:spPr>
          <a:xfrm>
            <a:off x="476111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4" name="Tijdelijke aanduiding voor tekst 159"/>
          <p:cNvSpPr>
            <a:spLocks noGrp="1"/>
          </p:cNvSpPr>
          <p:nvPr>
            <p:ph type="body" sz="quarter" idx="43" hasCustomPrompt="1"/>
          </p:nvPr>
        </p:nvSpPr>
        <p:spPr>
          <a:xfrm>
            <a:off x="476186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5" name="Rechthoek 224"/>
          <p:cNvSpPr/>
          <p:nvPr userDrawn="1"/>
        </p:nvSpPr>
        <p:spPr>
          <a:xfrm>
            <a:off x="6111033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6" name="Afbeelding 2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3616630"/>
            <a:ext cx="30314" cy="110356"/>
          </a:xfrm>
          <a:prstGeom prst="rect">
            <a:avLst/>
          </a:prstGeom>
        </p:spPr>
      </p:pic>
      <p:sp>
        <p:nvSpPr>
          <p:cNvPr id="227" name="Tijdelijke aanduiding voor afbeelding 157"/>
          <p:cNvSpPr>
            <a:spLocks noGrp="1"/>
          </p:cNvSpPr>
          <p:nvPr>
            <p:ph type="pic" sz="quarter" idx="44"/>
          </p:nvPr>
        </p:nvSpPr>
        <p:spPr>
          <a:xfrm>
            <a:off x="618478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8" name="Tijdelijke aanduiding voor tekst 159"/>
          <p:cNvSpPr>
            <a:spLocks noGrp="1"/>
          </p:cNvSpPr>
          <p:nvPr>
            <p:ph type="body" sz="quarter" idx="45" hasCustomPrompt="1"/>
          </p:nvPr>
        </p:nvSpPr>
        <p:spPr>
          <a:xfrm>
            <a:off x="618553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88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99" name="Rechthoek 98"/>
          <p:cNvSpPr/>
          <p:nvPr userDrawn="1"/>
        </p:nvSpPr>
        <p:spPr>
          <a:xfrm>
            <a:off x="32835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0" name="Afbeelding 9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896184"/>
            <a:ext cx="30314" cy="110356"/>
          </a:xfrm>
          <a:prstGeom prst="rect">
            <a:avLst/>
          </a:prstGeom>
        </p:spPr>
      </p:pic>
      <p:sp>
        <p:nvSpPr>
          <p:cNvPr id="101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33615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3623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3" name="Rechthoek 102"/>
          <p:cNvSpPr/>
          <p:nvPr userDrawn="1"/>
        </p:nvSpPr>
        <p:spPr>
          <a:xfrm>
            <a:off x="61664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4" name="Afbeelding 10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896184"/>
            <a:ext cx="30314" cy="110356"/>
          </a:xfrm>
          <a:prstGeom prst="rect">
            <a:avLst/>
          </a:prstGeom>
        </p:spPr>
      </p:pic>
      <p:sp>
        <p:nvSpPr>
          <p:cNvPr id="105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62444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2452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7" name="Rechthoek 106"/>
          <p:cNvSpPr/>
          <p:nvPr userDrawn="1"/>
        </p:nvSpPr>
        <p:spPr>
          <a:xfrm>
            <a:off x="4133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8" name="Afbeelding 10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2867082"/>
            <a:ext cx="30314" cy="110356"/>
          </a:xfrm>
          <a:prstGeom prst="rect">
            <a:avLst/>
          </a:prstGeom>
        </p:spPr>
      </p:pic>
      <p:sp>
        <p:nvSpPr>
          <p:cNvPr id="109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4913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1" name="Rechthoek 110"/>
          <p:cNvSpPr/>
          <p:nvPr userDrawn="1"/>
        </p:nvSpPr>
        <p:spPr>
          <a:xfrm>
            <a:off x="32835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2" name="Afbeelding 1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2867082"/>
            <a:ext cx="30314" cy="110356"/>
          </a:xfrm>
          <a:prstGeom prst="rect">
            <a:avLst/>
          </a:prstGeom>
        </p:spPr>
      </p:pic>
      <p:sp>
        <p:nvSpPr>
          <p:cNvPr id="113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33615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3623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5" name="Rechthoek 114"/>
          <p:cNvSpPr/>
          <p:nvPr userDrawn="1"/>
        </p:nvSpPr>
        <p:spPr>
          <a:xfrm>
            <a:off x="61664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6" name="Afbeelding 1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2867082"/>
            <a:ext cx="30314" cy="110356"/>
          </a:xfrm>
          <a:prstGeom prst="rect">
            <a:avLst/>
          </a:prstGeom>
        </p:spPr>
      </p:pic>
      <p:sp>
        <p:nvSpPr>
          <p:cNvPr id="117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2444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2452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106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80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58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24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6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9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513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42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1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73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46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1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83016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84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0" y="1682750"/>
            <a:ext cx="9144000" cy="31852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443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39492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2" hasCustomPrompt="1"/>
          </p:nvPr>
        </p:nvSpPr>
        <p:spPr>
          <a:xfrm>
            <a:off x="4773600" y="1746249"/>
            <a:ext cx="3949200" cy="302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56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6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401387" y="678180"/>
            <a:ext cx="41656" cy="2134859"/>
            <a:chOff x="401387" y="678180"/>
            <a:chExt cx="41656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 descr="timeline_pijl_wit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87" y="2660639"/>
              <a:ext cx="41656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29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295"/>
            <a:ext cx="9143999" cy="205989"/>
          </a:xfrm>
          <a:prstGeom prst="rect">
            <a:avLst/>
          </a:prstGeom>
        </p:spPr>
      </p:pic>
      <p:grpSp>
        <p:nvGrpSpPr>
          <p:cNvPr id="9" name="Groep 8"/>
          <p:cNvGrpSpPr/>
          <p:nvPr userDrawn="1"/>
        </p:nvGrpSpPr>
        <p:grpSpPr>
          <a:xfrm>
            <a:off x="401578" y="678180"/>
            <a:ext cx="41274" cy="2134859"/>
            <a:chOff x="401578" y="678180"/>
            <a:chExt cx="41274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78" y="2660639"/>
              <a:ext cx="41274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63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 descr="timeline_pijl_wi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9" y="1344920"/>
            <a:ext cx="58382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395"/>
            <a:ext cx="9144000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75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6" y="1344920"/>
            <a:ext cx="57847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479395"/>
            <a:ext cx="9143993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49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nl-NL" sz="550" b="1">
                <a:latin typeface="Arial" pitchFamily="34" charset="0"/>
                <a:cs typeface="Arial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23136" y="898300"/>
            <a:ext cx="83016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3136" y="1746250"/>
            <a:ext cx="8301600" cy="308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"/>
          </p:nvPr>
        </p:nvSpPr>
        <p:spPr>
          <a:xfrm>
            <a:off x="7168896" y="4867200"/>
            <a:ext cx="1556004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lang="nl-NL" sz="550" b="1" smtClean="0">
                <a:latin typeface="Arial" pitchFamily="34" charset="0"/>
                <a:cs typeface="Arial" pitchFamily="34" charset="0"/>
              </a:defRPr>
            </a:lvl1pPr>
          </a:lstStyle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656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2" r:id="rId4"/>
    <p:sldLayoutId id="2147483661" r:id="rId5"/>
    <p:sldLayoutId id="2147483658" r:id="rId6"/>
    <p:sldLayoutId id="2147483651" r:id="rId7"/>
    <p:sldLayoutId id="2147483653" r:id="rId8"/>
    <p:sldLayoutId id="2147483659" r:id="rId9"/>
    <p:sldLayoutId id="2147483662" r:id="rId10"/>
    <p:sldLayoutId id="2147483654" r:id="rId11"/>
    <p:sldLayoutId id="2147483655" r:id="rId12"/>
    <p:sldLayoutId id="2147483656" r:id="rId13"/>
    <p:sldLayoutId id="2147483660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300" b="0" kern="1200" cap="all" spc="0" baseline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5397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9842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4351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885950" indent="-1841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685800"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9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tnopresenter.nl/cs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nodejs.org" TargetMode="External"/><Relationship Id="rId7" Type="http://schemas.openxmlformats.org/officeDocument/2006/relationships/hyperlink" Target="https://github.com/TNOCS/csWeb" TargetMode="External"/><Relationship Id="rId2" Type="http://schemas.openxmlformats.org/officeDocument/2006/relationships/hyperlink" Target="https://github.com/TNOCS/csWeb/wiki/IDE-and-other-too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tevefenton.co.uk/Content/TypeScript-Succinctly/" TargetMode="External"/><Relationship Id="rId5" Type="http://schemas.openxmlformats.org/officeDocument/2006/relationships/hyperlink" Target="http://basarat.gitbooks.io/typescript/" TargetMode="External"/><Relationship Id="rId4" Type="http://schemas.openxmlformats.org/officeDocument/2006/relationships/hyperlink" Target="http://basarat.github.io/TypeScriptDeepDive/#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s.slack.com/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affle.io/tnocs/csweb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hyperlink" Target="https://www.bithound.io/github/TNOCS/csWeb/development" TargetMode="External"/><Relationship Id="rId4" Type="http://schemas.openxmlformats.org/officeDocument/2006/relationships/hyperlink" Target="https://travis-ci.org/TNOCS/csWe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ais.fraunhofer.de/" TargetMode="External"/><Relationship Id="rId3" Type="http://schemas.openxmlformats.org/officeDocument/2006/relationships/hyperlink" Target="tnocs.github.io/csWeb" TargetMode="External"/><Relationship Id="rId7" Type="http://schemas.openxmlformats.org/officeDocument/2006/relationships/hyperlink" Target="http://nlr.nl/" TargetMode="External"/><Relationship Id="rId2" Type="http://schemas.openxmlformats.org/officeDocument/2006/relationships/hyperlink" Target="github.com/TN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sciencecenter.nl/" TargetMode="External"/><Relationship Id="rId5" Type="http://schemas.openxmlformats.org/officeDocument/2006/relationships/image" Target="../media/image1.jpg"/><Relationship Id="rId4" Type="http://schemas.openxmlformats.org/officeDocument/2006/relationships/image" Target="../media/image16.png"/><Relationship Id="rId9" Type="http://schemas.openxmlformats.org/officeDocument/2006/relationships/hyperlink" Target="http://www.deltares.nl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261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1059" y="562512"/>
            <a:ext cx="7065818" cy="13160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Common sense web</a:t>
            </a:r>
            <a:br>
              <a:rPr lang="en-GB" dirty="0" smtClean="0"/>
            </a:br>
            <a:r>
              <a:rPr lang="en-GB" dirty="0" smtClean="0"/>
              <a:t>‘a map they could all understand’</a:t>
            </a:r>
            <a:endParaRPr lang="en-GB" dirty="0"/>
          </a:p>
        </p:txBody>
      </p:sp>
      <p:pic>
        <p:nvPicPr>
          <p:cNvPr id="1026" name="Picture 2" descr="https://candlewycke.files.wordpress.com/2010/05/bellmans-map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14" y="562512"/>
            <a:ext cx="2974782" cy="43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4619" y="2201822"/>
            <a:ext cx="4572000" cy="2677656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>
            <a:spAutoFit/>
          </a:bodyPr>
          <a:lstStyle/>
          <a:p>
            <a:r>
              <a:rPr lang="en-US" sz="1200" i="1" dirty="0"/>
              <a:t>He had bought a large map representing the sea,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Without the least vestige of land: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And the crew were much pleased when they found it to be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map they could all understand.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‘What’s the good of Mercator’s North Poles and Equators,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Tropics, Zones, and Meridian Lines?’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So the Bellman would cry: and the crew would reply,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‘They are merely conventional signs!’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‘Other maps are such shapes, with their islands and capes!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But we’ve got our brave Captain to thank’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(So the crew would protest) ‘that he’s bought us the best—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perfect and absolute blank!’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			[Lewis Carroll, ‘The hunting of the </a:t>
            </a:r>
            <a:r>
              <a:rPr lang="en-US" sz="1200" dirty="0" err="1" smtClean="0"/>
              <a:t>Snark</a:t>
            </a:r>
            <a:r>
              <a:rPr lang="en-US" sz="1200" dirty="0" smtClean="0"/>
              <a:t>’]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8343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9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Legends</a:t>
            </a:r>
          </a:p>
          <a:p>
            <a:r>
              <a:rPr lang="en-GB" dirty="0" smtClean="0"/>
              <a:t>Describe colour range and property</a:t>
            </a:r>
          </a:p>
          <a:p>
            <a:r>
              <a:rPr lang="en-GB" dirty="0" smtClean="0"/>
              <a:t>Select by default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600712" y="1746000"/>
            <a:ext cx="4028579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3D Rendering</a:t>
            </a:r>
            <a:endParaRPr lang="nl-NL" b="1" dirty="0" smtClean="0"/>
          </a:p>
          <a:p>
            <a:r>
              <a:rPr lang="en-US" dirty="0" smtClean="0"/>
              <a:t>Extends 2d view with 3d models</a:t>
            </a:r>
          </a:p>
          <a:p>
            <a:r>
              <a:rPr lang="en-US" dirty="0" smtClean="0"/>
              <a:t>New styling options</a:t>
            </a:r>
          </a:p>
          <a:p>
            <a:endParaRPr lang="nl-NL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2" y="2957256"/>
            <a:ext cx="4009291" cy="21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00" y="3306261"/>
            <a:ext cx="1819275" cy="1714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24799" y="2957256"/>
            <a:ext cx="577524" cy="69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02323" y="2957256"/>
            <a:ext cx="3178052" cy="3490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4800" y="3653558"/>
            <a:ext cx="1936300" cy="1367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12" y="2948111"/>
            <a:ext cx="4038490" cy="213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7" t="5054" r="32732" b="8781"/>
          <a:stretch/>
        </p:blipFill>
        <p:spPr bwMode="auto">
          <a:xfrm>
            <a:off x="7373156" y="2739157"/>
            <a:ext cx="1532586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4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2" y="2859881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2" y="2857745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981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err="1" smtClean="0"/>
              <a:t>ActionService</a:t>
            </a:r>
            <a:r>
              <a:rPr lang="en-GB" b="1" dirty="0" smtClean="0"/>
              <a:t> models</a:t>
            </a:r>
            <a:endParaRPr lang="en-GB" b="1" i="1" dirty="0" smtClean="0"/>
          </a:p>
          <a:p>
            <a:r>
              <a:rPr lang="en-GB" dirty="0" smtClean="0"/>
              <a:t>Add specific functionality to certain features</a:t>
            </a:r>
          </a:p>
          <a:p>
            <a:r>
              <a:rPr lang="en-GB" dirty="0" smtClean="0"/>
              <a:t>E.g. </a:t>
            </a:r>
            <a:r>
              <a:rPr lang="en-GB" dirty="0" smtClean="0"/>
              <a:t>Compute accessible </a:t>
            </a:r>
            <a:r>
              <a:rPr lang="en-GB" dirty="0" smtClean="0"/>
              <a:t>area that you can reach </a:t>
            </a:r>
            <a:r>
              <a:rPr lang="en-GB" dirty="0" err="1" smtClean="0"/>
              <a:t>walking|driving|etc</a:t>
            </a:r>
            <a:r>
              <a:rPr lang="en-GB" dirty="0" smtClean="0"/>
              <a:t>. after a certain time.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23594" y="1766231"/>
            <a:ext cx="4028579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Kanban boards</a:t>
            </a:r>
            <a:endParaRPr lang="nl-NL" b="1" dirty="0" smtClean="0"/>
          </a:p>
          <a:p>
            <a:r>
              <a:rPr lang="en-US" dirty="0" smtClean="0"/>
              <a:t>Show news feeds/tweets/messages in a log</a:t>
            </a:r>
          </a:p>
          <a:p>
            <a:r>
              <a:rPr lang="en-US" dirty="0" smtClean="0"/>
              <a:t>Answer questions</a:t>
            </a:r>
          </a:p>
          <a:p>
            <a:r>
              <a:rPr lang="en-US" dirty="0" smtClean="0"/>
              <a:t>Allocate tasks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36783" y="3013656"/>
            <a:ext cx="2492508" cy="200891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72082" y="3013656"/>
            <a:ext cx="1527552" cy="200678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19" y="2857745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1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361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Excel2Map</a:t>
            </a:r>
            <a:endParaRPr lang="en-GB" b="1" dirty="0"/>
          </a:p>
          <a:p>
            <a:r>
              <a:rPr lang="en-GB" dirty="0"/>
              <a:t>Select your data (properties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/>
              <a:t>Describe your layer (title, group)</a:t>
            </a:r>
          </a:p>
          <a:p>
            <a:r>
              <a:rPr lang="en-GB" dirty="0" smtClean="0"/>
              <a:t>Push to </a:t>
            </a:r>
            <a:r>
              <a:rPr lang="en-GB" dirty="0" err="1" smtClean="0"/>
              <a:t>csWeb</a:t>
            </a:r>
            <a:r>
              <a:rPr lang="en-GB" dirty="0" smtClean="0"/>
              <a:t>: </a:t>
            </a:r>
            <a:r>
              <a:rPr lang="en-GB" dirty="0"/>
              <a:t>use existing geometry or </a:t>
            </a:r>
            <a:r>
              <a:rPr lang="en-GB" dirty="0" smtClean="0"/>
              <a:t>look up </a:t>
            </a:r>
            <a:r>
              <a:rPr lang="en-GB" dirty="0"/>
              <a:t>address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9" y="2879820"/>
            <a:ext cx="3949700" cy="20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69039" y="1746000"/>
            <a:ext cx="3949200" cy="30212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9750" indent="-1778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84250" indent="-1778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435100" indent="-1778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85950" indent="-1841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b="1" dirty="0" smtClean="0"/>
              <a:t>Example </a:t>
            </a:r>
            <a:r>
              <a:rPr lang="en-GB" b="1" dirty="0" err="1" smtClean="0"/>
              <a:t>ActionService</a:t>
            </a:r>
            <a:r>
              <a:rPr lang="en-GB" b="1" dirty="0" smtClean="0"/>
              <a:t> </a:t>
            </a:r>
          </a:p>
          <a:p>
            <a:r>
              <a:rPr lang="en-GB" dirty="0" smtClean="0"/>
              <a:t>Gas explosion dispersion in 3D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13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:\Downloads\excel2screensh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8529"/>
            <a:ext cx="9143999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9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Downloads\excel2screensh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80"/>
            <a:ext cx="9143999" cy="49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5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functionality</a:t>
            </a:r>
          </a:p>
          <a:p>
            <a:r>
              <a:rPr lang="nl-NL" dirty="0" err="1"/>
              <a:t>Localization</a:t>
            </a:r>
            <a:r>
              <a:rPr lang="nl-NL" dirty="0"/>
              <a:t> support (GUI </a:t>
            </a:r>
            <a:r>
              <a:rPr lang="nl-NL" dirty="0" err="1"/>
              <a:t>and</a:t>
            </a:r>
            <a:r>
              <a:rPr lang="nl-NL" dirty="0"/>
              <a:t> data)</a:t>
            </a:r>
          </a:p>
          <a:p>
            <a:r>
              <a:rPr lang="nl-NL" dirty="0"/>
              <a:t>Time </a:t>
            </a:r>
            <a:r>
              <a:rPr lang="nl-NL" dirty="0" err="1"/>
              <a:t>aware</a:t>
            </a:r>
            <a:endParaRPr lang="nl-NL" dirty="0"/>
          </a:p>
          <a:p>
            <a:r>
              <a:rPr lang="nl-NL" dirty="0" err="1"/>
              <a:t>Switching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projects</a:t>
            </a:r>
            <a:endParaRPr lang="nl-NL" dirty="0"/>
          </a:p>
          <a:p>
            <a:r>
              <a:rPr lang="nl-NL" dirty="0"/>
              <a:t>Expert </a:t>
            </a:r>
            <a:r>
              <a:rPr lang="nl-NL" dirty="0" smtClean="0"/>
              <a:t>levels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70" y="1746000"/>
            <a:ext cx="5489589" cy="291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3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&amp; Simulation architecture </a:t>
            </a:r>
            <a:r>
              <a:rPr lang="en-GB" sz="600" dirty="0" smtClean="0"/>
              <a:t>(in progress)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7073" y="2691685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err="1" smtClean="0"/>
              <a:t>ApiMngr</a:t>
            </a:r>
            <a:endParaRPr lang="en-GB" u="sng" dirty="0" smtClean="0"/>
          </a:p>
          <a:p>
            <a:pPr algn="ctr"/>
            <a:r>
              <a:rPr lang="en-GB" dirty="0" smtClean="0"/>
              <a:t>Node.js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742157" y="1534665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u="sng" dirty="0" err="1" smtClean="0"/>
              <a:t>csWeb</a:t>
            </a:r>
            <a:endParaRPr lang="en-GB" u="sng" dirty="0" smtClean="0"/>
          </a:p>
          <a:p>
            <a:pPr algn="ctr"/>
            <a:r>
              <a:rPr lang="en-GB" dirty="0" smtClean="0"/>
              <a:t>Browser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742157" y="3799253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smtClean="0"/>
              <a:t>C2 clients</a:t>
            </a:r>
          </a:p>
          <a:p>
            <a:pPr algn="ctr"/>
            <a:r>
              <a:rPr lang="en-GB" dirty="0" smtClean="0"/>
              <a:t>C#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817270" y="2696034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err="1" smtClean="0"/>
              <a:t>SimSvc</a:t>
            </a:r>
            <a:endParaRPr lang="en-GB" u="sng" dirty="0" smtClean="0"/>
          </a:p>
          <a:p>
            <a:pPr algn="ctr"/>
            <a:r>
              <a:rPr lang="en-GB" dirty="0" err="1" smtClean="0"/>
              <a:t>ApiMngr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817271" y="3799253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err="1" smtClean="0"/>
              <a:t>HlaSvc</a:t>
            </a:r>
            <a:endParaRPr lang="en-GB" u="sng" dirty="0" smtClean="0"/>
          </a:p>
          <a:p>
            <a:pPr algn="ctr"/>
            <a:r>
              <a:rPr lang="en-GB" dirty="0" smtClean="0"/>
              <a:t>Java svc</a:t>
            </a:r>
          </a:p>
        </p:txBody>
      </p:sp>
      <p:cxnSp>
        <p:nvCxnSpPr>
          <p:cNvPr id="14" name="Elbow Connector 13"/>
          <p:cNvCxnSpPr>
            <a:stCxn id="6" idx="3"/>
            <a:endCxn id="8" idx="1"/>
          </p:cNvCxnSpPr>
          <p:nvPr/>
        </p:nvCxnSpPr>
        <p:spPr>
          <a:xfrm>
            <a:off x="5985490" y="3058733"/>
            <a:ext cx="756667" cy="1107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V="1">
            <a:off x="5985490" y="1901713"/>
            <a:ext cx="756667" cy="115702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2" idx="3"/>
            <a:endCxn id="6" idx="1"/>
          </p:cNvCxnSpPr>
          <p:nvPr/>
        </p:nvCxnSpPr>
        <p:spPr>
          <a:xfrm flipV="1">
            <a:off x="3995688" y="3058733"/>
            <a:ext cx="811385" cy="1107568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1" idx="3"/>
            <a:endCxn id="6" idx="1"/>
          </p:cNvCxnSpPr>
          <p:nvPr/>
        </p:nvCxnSpPr>
        <p:spPr>
          <a:xfrm flipV="1">
            <a:off x="3995687" y="3058733"/>
            <a:ext cx="811386" cy="434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69927" y="4635704"/>
            <a:ext cx="3874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 smtClean="0"/>
              <a:t>Current interfaces: </a:t>
            </a:r>
            <a:r>
              <a:rPr lang="en-GB" sz="1400" dirty="0" err="1" smtClean="0"/>
              <a:t>WebSockets</a:t>
            </a:r>
            <a:r>
              <a:rPr lang="en-GB" sz="1400" dirty="0" smtClean="0"/>
              <a:t>, REST, MQTT</a:t>
            </a:r>
          </a:p>
          <a:p>
            <a:pPr algn="r"/>
            <a:r>
              <a:rPr lang="en-GB" sz="1400" dirty="0" smtClean="0"/>
              <a:t>Most modules will run in Docker containers</a:t>
            </a:r>
            <a:endParaRPr lang="en-GB" sz="1400" dirty="0"/>
          </a:p>
        </p:txBody>
      </p:sp>
      <p:sp>
        <p:nvSpPr>
          <p:cNvPr id="31" name="Rectangle 30"/>
          <p:cNvSpPr/>
          <p:nvPr/>
        </p:nvSpPr>
        <p:spPr>
          <a:xfrm>
            <a:off x="2817269" y="1534665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err="1" smtClean="0"/>
              <a:t>SimMgmt</a:t>
            </a:r>
            <a:endParaRPr lang="en-GB" u="sng" dirty="0" smtClean="0"/>
          </a:p>
          <a:p>
            <a:pPr algn="ctr"/>
            <a:r>
              <a:rPr lang="en-GB" dirty="0" err="1" smtClean="0"/>
              <a:t>ApiMngr</a:t>
            </a:r>
            <a:endParaRPr lang="en-GB" dirty="0"/>
          </a:p>
        </p:txBody>
      </p:sp>
      <p:cxnSp>
        <p:nvCxnSpPr>
          <p:cNvPr id="32" name="Elbow Connector 31"/>
          <p:cNvCxnSpPr>
            <a:stCxn id="31" idx="3"/>
            <a:endCxn id="6" idx="1"/>
          </p:cNvCxnSpPr>
          <p:nvPr/>
        </p:nvCxnSpPr>
        <p:spPr>
          <a:xfrm>
            <a:off x="3995686" y="1901713"/>
            <a:ext cx="811387" cy="115702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04089" y="168626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dirty="0" smtClean="0"/>
              <a:t>Time </a:t>
            </a:r>
            <a:r>
              <a:rPr lang="en-GB" sz="1100" dirty="0" err="1" smtClean="0"/>
              <a:t>mgmt</a:t>
            </a:r>
            <a:endParaRPr lang="en-GB" sz="1100" dirty="0" smtClean="0"/>
          </a:p>
          <a:p>
            <a:pPr algn="r"/>
            <a:r>
              <a:rPr lang="en-GB" sz="1100" dirty="0" smtClean="0"/>
              <a:t>Sim. configuration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68925" y="2509084"/>
            <a:ext cx="2148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dirty="0" smtClean="0"/>
              <a:t>Flooding sim</a:t>
            </a:r>
          </a:p>
          <a:p>
            <a:pPr algn="r"/>
            <a:r>
              <a:rPr lang="en-GB" sz="1100" dirty="0" smtClean="0"/>
              <a:t>Road accessibility sim</a:t>
            </a:r>
          </a:p>
          <a:p>
            <a:pPr algn="r"/>
            <a:r>
              <a:rPr lang="en-GB" sz="1100" dirty="0" smtClean="0"/>
              <a:t>Train accessibility sim</a:t>
            </a:r>
          </a:p>
          <a:p>
            <a:pPr algn="r"/>
            <a:r>
              <a:rPr lang="en-GB" sz="1100" dirty="0" smtClean="0"/>
              <a:t>Electricity availability sim</a:t>
            </a:r>
          </a:p>
          <a:p>
            <a:pPr algn="r"/>
            <a:r>
              <a:rPr lang="en-GB" sz="1100" dirty="0" smtClean="0"/>
              <a:t>Critical infrastructure status sim</a:t>
            </a:r>
          </a:p>
          <a:p>
            <a:pPr algn="r"/>
            <a:r>
              <a:rPr lang="en-GB" sz="1100" dirty="0" smtClean="0"/>
              <a:t>Communication availability sim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6710" y="4035496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dirty="0" smtClean="0"/>
              <a:t>Convert HLA objects to REST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588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Collaboration and </a:t>
            </a:r>
            <a:r>
              <a:rPr lang="en-GB" b="1" dirty="0" smtClean="0"/>
              <a:t>SIMULATION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Share </a:t>
            </a:r>
            <a:r>
              <a:rPr lang="en-GB" dirty="0"/>
              <a:t>layers dynamically </a:t>
            </a:r>
            <a:r>
              <a:rPr lang="en-GB" dirty="0" smtClean="0"/>
              <a:t>between clients</a:t>
            </a:r>
          </a:p>
          <a:p>
            <a:pPr lvl="1"/>
            <a:r>
              <a:rPr lang="en-GB" dirty="0" smtClean="0"/>
              <a:t>REST</a:t>
            </a:r>
          </a:p>
          <a:p>
            <a:pPr lvl="1"/>
            <a:r>
              <a:rPr lang="en-GB" dirty="0" smtClean="0"/>
              <a:t>MQTT, an Active-MQ based </a:t>
            </a:r>
            <a:r>
              <a:rPr lang="en-GB" dirty="0" err="1" smtClean="0"/>
              <a:t>PubSub</a:t>
            </a:r>
            <a:r>
              <a:rPr lang="en-GB" dirty="0" smtClean="0"/>
              <a:t> message bus</a:t>
            </a:r>
          </a:p>
          <a:p>
            <a:pPr lvl="1"/>
            <a:r>
              <a:rPr lang="en-GB" dirty="0" err="1" smtClean="0"/>
              <a:t>WebSockets</a:t>
            </a:r>
            <a:r>
              <a:rPr lang="en-GB" dirty="0" smtClean="0"/>
              <a:t> e.g. </a:t>
            </a:r>
            <a:r>
              <a:rPr lang="en-GB" dirty="0" smtClean="0">
                <a:hlinkClick r:id="rId2" action="ppaction://hlinkfile"/>
              </a:rPr>
              <a:t>Common </a:t>
            </a:r>
            <a:r>
              <a:rPr lang="en-GB" dirty="0">
                <a:hlinkClick r:id="rId2" action="ppaction://hlinkfile"/>
              </a:rPr>
              <a:t>sense </a:t>
            </a:r>
            <a:r>
              <a:rPr lang="en-GB" dirty="0" smtClean="0">
                <a:hlinkClick r:id="rId2" action="ppaction://hlinkfile"/>
              </a:rPr>
              <a:t>desktop</a:t>
            </a:r>
            <a:endParaRPr lang="en-GB" dirty="0" smtClean="0"/>
          </a:p>
          <a:p>
            <a:pPr lvl="1"/>
            <a:r>
              <a:rPr lang="en-GB" dirty="0" smtClean="0"/>
              <a:t>IMB (TNO </a:t>
            </a:r>
            <a:r>
              <a:rPr lang="en-GB" dirty="0" err="1" smtClean="0"/>
              <a:t>PubSub</a:t>
            </a:r>
            <a:r>
              <a:rPr lang="en-GB" dirty="0" smtClean="0"/>
              <a:t> message bus)</a:t>
            </a:r>
            <a:endParaRPr lang="en-GB" dirty="0"/>
          </a:p>
          <a:p>
            <a:r>
              <a:rPr lang="en-GB" dirty="0" smtClean="0"/>
              <a:t>Calculation models for features on the map</a:t>
            </a:r>
          </a:p>
          <a:p>
            <a:pPr lvl="1"/>
            <a:r>
              <a:rPr lang="en-GB" dirty="0" smtClean="0"/>
              <a:t>Accessibility service</a:t>
            </a:r>
          </a:p>
          <a:p>
            <a:pPr lvl="1"/>
            <a:r>
              <a:rPr lang="en-GB" dirty="0" smtClean="0"/>
              <a:t>What-if service</a:t>
            </a:r>
          </a:p>
          <a:p>
            <a:pPr lvl="1"/>
            <a:r>
              <a:rPr lang="en-GB" dirty="0" smtClean="0"/>
              <a:t>Allocating tasks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en-GB" dirty="0"/>
              <a:t>In progress</a:t>
            </a:r>
          </a:p>
          <a:p>
            <a:pPr lvl="1"/>
            <a:r>
              <a:rPr lang="en-GB" dirty="0"/>
              <a:t>Edit layers: add new features, store them</a:t>
            </a:r>
          </a:p>
          <a:p>
            <a:pPr lvl="1"/>
            <a:r>
              <a:rPr lang="en-GB" dirty="0" smtClean="0"/>
              <a:t>Sharing of layers and GIS services</a:t>
            </a:r>
          </a:p>
          <a:p>
            <a:pPr lvl="1"/>
            <a:r>
              <a:rPr lang="en-GB" dirty="0" smtClean="0"/>
              <a:t>Sharing </a:t>
            </a:r>
            <a:r>
              <a:rPr lang="en-GB" dirty="0"/>
              <a:t>of location</a:t>
            </a:r>
          </a:p>
          <a:p>
            <a:pPr lvl="1"/>
            <a:r>
              <a:rPr lang="en-GB" dirty="0"/>
              <a:t>Authentication</a:t>
            </a:r>
          </a:p>
          <a:p>
            <a:pPr lvl="1"/>
            <a:r>
              <a:rPr lang="en-GB" dirty="0" smtClean="0"/>
              <a:t>Chat</a:t>
            </a:r>
            <a:endParaRPr lang="en-GB" dirty="0"/>
          </a:p>
          <a:p>
            <a:pPr lvl="1"/>
            <a:r>
              <a:rPr lang="en-GB" dirty="0"/>
              <a:t>Better support for tablets and smartphones</a:t>
            </a:r>
          </a:p>
          <a:p>
            <a:pPr lvl="1"/>
            <a:r>
              <a:rPr lang="en-GB" dirty="0" err="1" smtClean="0"/>
              <a:t>SimulationService</a:t>
            </a:r>
            <a:endParaRPr lang="en-GB" dirty="0" smtClean="0"/>
          </a:p>
          <a:p>
            <a:pPr lvl="1"/>
            <a:r>
              <a:rPr lang="en-GB" dirty="0" smtClean="0"/>
              <a:t>Data </a:t>
            </a:r>
            <a:r>
              <a:rPr lang="en-GB" dirty="0"/>
              <a:t>warehouse: store, publish and transform your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3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4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Solution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smtClean="0"/>
              <a:t>Is </a:t>
            </a:r>
            <a:r>
              <a:rPr lang="nl-NL" dirty="0" err="1" smtClean="0"/>
              <a:t>mainly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managing multiple </a:t>
            </a:r>
            <a:r>
              <a:rPr lang="nl-NL" dirty="0" err="1" smtClean="0"/>
              <a:t>themes</a:t>
            </a:r>
            <a:r>
              <a:rPr lang="nl-NL" dirty="0" smtClean="0"/>
              <a:t>, i.e.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theme</a:t>
            </a:r>
            <a:r>
              <a:rPr lang="nl-NL" dirty="0" smtClean="0"/>
              <a:t> in the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set of </a:t>
            </a:r>
            <a:r>
              <a:rPr lang="nl-NL" dirty="0" err="1" smtClean="0"/>
              <a:t>maps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easily</a:t>
            </a:r>
            <a:r>
              <a:rPr lang="nl-NL" dirty="0" smtClean="0"/>
              <a:t> switch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 (</a:t>
            </a:r>
            <a:r>
              <a:rPr lang="nl-NL" dirty="0" err="1" smtClean="0"/>
              <a:t>deprecated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(map pan limit)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r>
              <a:rPr lang="nl-NL" dirty="0" smtClean="0"/>
              <a:t> (</a:t>
            </a:r>
            <a:r>
              <a:rPr lang="nl-NL" dirty="0" err="1" smtClean="0"/>
              <a:t>initial</a:t>
            </a:r>
            <a:r>
              <a:rPr lang="nl-NL" dirty="0" smtClean="0"/>
              <a:t> view)</a:t>
            </a:r>
          </a:p>
          <a:p>
            <a:pPr lvl="1"/>
            <a:r>
              <a:rPr lang="nl-NL" dirty="0" err="1" smtClean="0"/>
              <a:t>southWest</a:t>
            </a:r>
            <a:r>
              <a:rPr lang="nl-NL" dirty="0" smtClean="0"/>
              <a:t>, </a:t>
            </a:r>
            <a:r>
              <a:rPr lang="nl-NL" dirty="0" err="1" smtClean="0"/>
              <a:t>northEast</a:t>
            </a:r>
            <a:endParaRPr lang="nl-NL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baselayers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title</a:t>
            </a:r>
            <a:r>
              <a:rPr lang="nl-NL" dirty="0"/>
              <a:t>, (</a:t>
            </a:r>
            <a:r>
              <a:rPr lang="nl-NL" dirty="0" err="1"/>
              <a:t>subtitle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url</a:t>
            </a:r>
            <a:endParaRPr lang="nl-NL" dirty="0"/>
          </a:p>
          <a:p>
            <a:pPr lvl="1"/>
            <a:r>
              <a:rPr lang="nl-NL" dirty="0" err="1"/>
              <a:t>isDefault</a:t>
            </a:r>
            <a:endParaRPr lang="nl-NL" dirty="0"/>
          </a:p>
          <a:p>
            <a:pPr lvl="1"/>
            <a:r>
              <a:rPr lang="nl-NL" dirty="0" err="1"/>
              <a:t>minZoom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maxZoom</a:t>
            </a:r>
            <a:r>
              <a:rPr lang="nl-NL" dirty="0"/>
              <a:t> level</a:t>
            </a:r>
          </a:p>
          <a:p>
            <a:pPr lvl="1"/>
            <a:r>
              <a:rPr lang="nl-NL" dirty="0" err="1"/>
              <a:t>subdomains</a:t>
            </a:r>
            <a:endParaRPr lang="nl-NL" dirty="0"/>
          </a:p>
          <a:p>
            <a:pPr lvl="1"/>
            <a:r>
              <a:rPr lang="nl-NL" dirty="0" err="1"/>
              <a:t>attribution</a:t>
            </a:r>
            <a:endParaRPr lang="nl-NL" dirty="0"/>
          </a:p>
          <a:p>
            <a:pPr lvl="1"/>
            <a:r>
              <a:rPr lang="nl-NL" dirty="0"/>
              <a:t>preview (image </a:t>
            </a:r>
            <a:r>
              <a:rPr lang="nl-NL" dirty="0" err="1"/>
              <a:t>url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 smtClean="0"/>
              <a:t>Projects</a:t>
            </a:r>
            <a:r>
              <a:rPr lang="nl-NL" dirty="0" smtClean="0"/>
              <a:t> (1+)</a:t>
            </a:r>
          </a:p>
          <a:p>
            <a:pPr lvl="1"/>
            <a:r>
              <a:rPr lang="nl-NL" dirty="0" err="1" smtClean="0"/>
              <a:t>title</a:t>
            </a:r>
            <a:endParaRPr lang="nl-NL" dirty="0" smtClean="0"/>
          </a:p>
          <a:p>
            <a:pPr lvl="1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project.json</a:t>
            </a:r>
            <a:r>
              <a:rPr lang="nl-NL" dirty="0" smtClean="0"/>
              <a:t> file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00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9:30 – 10:00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Welcome &amp; Goal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10:00 – 10:30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Common Sense </a:t>
            </a:r>
            <a:r>
              <a:rPr lang="nl-NL" b="1" dirty="0" err="1" smtClean="0"/>
              <a:t>Overview</a:t>
            </a:r>
            <a:endParaRPr lang="nl-NL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10:30 – 11:15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b="1" dirty="0" smtClean="0"/>
              <a:t>Projects &amp; Layers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11:15 – 12:00</a:t>
            </a:r>
            <a:r>
              <a:rPr lang="en-US" b="1" dirty="0">
                <a:solidFill>
                  <a:srgbClr val="0070C0"/>
                </a:solidFill>
              </a:rPr>
              <a:t/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 smtClean="0"/>
              <a:t>Getting Started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45815" y="1746000"/>
            <a:ext cx="3949200" cy="30212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13:00 -  14:00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Diving Deeper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14:00 –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nl-NL" b="1" dirty="0" smtClean="0"/>
              <a:t>Hands on, Community, etc.</a:t>
            </a:r>
          </a:p>
        </p:txBody>
      </p:sp>
    </p:spTree>
    <p:extLst>
      <p:ext uri="{BB962C8B-B14F-4D97-AF65-F5344CB8AC3E}">
        <p14:creationId xmlns:p14="http://schemas.microsoft.com/office/powerpoint/2010/main" val="3807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Project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err="1" smtClean="0"/>
              <a:t>Groups</a:t>
            </a:r>
            <a:r>
              <a:rPr lang="nl-NL" dirty="0" smtClean="0"/>
              <a:t> </a:t>
            </a:r>
            <a:r>
              <a:rPr lang="nl-NL" dirty="0" err="1" smtClean="0"/>
              <a:t>strongly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basemaps</a:t>
            </a:r>
            <a:r>
              <a:rPr lang="nl-NL" dirty="0" smtClean="0"/>
              <a:t>, </a:t>
            </a:r>
            <a:r>
              <a:rPr lang="nl-NL" dirty="0" err="1" smtClean="0"/>
              <a:t>group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as well as feature </a:t>
            </a:r>
            <a:r>
              <a:rPr lang="nl-NL" dirty="0" err="1" smtClean="0"/>
              <a:t>and</a:t>
            </a:r>
            <a:r>
              <a:rPr lang="nl-NL" dirty="0" smtClean="0"/>
              <a:t> property types. Is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specifying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user privileges.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url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logo (</a:t>
            </a:r>
            <a:r>
              <a:rPr lang="nl-NL" dirty="0" err="1" smtClean="0"/>
              <a:t>img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endParaRPr lang="nl-NL" dirty="0" smtClean="0"/>
          </a:p>
          <a:p>
            <a:r>
              <a:rPr lang="nl-NL" dirty="0" err="1" smtClean="0"/>
              <a:t>baselayers</a:t>
            </a:r>
            <a:endParaRPr lang="nl-NL" dirty="0" smtClean="0"/>
          </a:p>
          <a:p>
            <a:r>
              <a:rPr lang="nl-NL" dirty="0" err="1" smtClean="0"/>
              <a:t>connected</a:t>
            </a:r>
            <a:r>
              <a:rPr lang="nl-NL" dirty="0" smtClean="0"/>
              <a:t> (</a:t>
            </a:r>
            <a:r>
              <a:rPr lang="nl-NL" dirty="0" err="1" smtClean="0"/>
              <a:t>bool</a:t>
            </a:r>
            <a:r>
              <a:rPr lang="nl-NL" dirty="0" smtClean="0"/>
              <a:t>)</a:t>
            </a:r>
          </a:p>
          <a:p>
            <a:r>
              <a:rPr lang="nl-NL" dirty="0" err="1"/>
              <a:t>expertMode</a:t>
            </a:r>
            <a:r>
              <a:rPr lang="nl-NL" dirty="0"/>
              <a:t> (1, 2, 3 = beginner… expert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featureTypes</a:t>
            </a:r>
            <a:r>
              <a:rPr lang="nl-NL" dirty="0" smtClean="0"/>
              <a:t>, </a:t>
            </a:r>
            <a:r>
              <a:rPr lang="nl-NL" dirty="0" err="1" smtClean="0"/>
              <a:t>propertyTypeData</a:t>
            </a:r>
            <a:r>
              <a:rPr lang="nl-NL" dirty="0" smtClean="0"/>
              <a:t> (next)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userPrivileges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mca|heatmap</a:t>
            </a:r>
            <a:r>
              <a:rPr lang="nl-NL" dirty="0" smtClean="0"/>
              <a:t> </a:t>
            </a:r>
            <a:r>
              <a:rPr lang="nl-NL" dirty="0" err="1" smtClean="0"/>
              <a:t>expertMode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timeline</a:t>
            </a:r>
            <a:endParaRPr lang="nl-NL" dirty="0" smtClean="0"/>
          </a:p>
          <a:p>
            <a:pPr lvl="1"/>
            <a:r>
              <a:rPr lang="nl-NL" dirty="0" smtClean="0"/>
              <a:t>Start, end (±</a:t>
            </a:r>
            <a:r>
              <a:rPr lang="nl-NL" dirty="0" err="1" smtClean="0"/>
              <a:t>msec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1/1/1970)</a:t>
            </a:r>
          </a:p>
          <a:p>
            <a:pPr lvl="1"/>
            <a:r>
              <a:rPr lang="nl-NL" dirty="0" smtClean="0"/>
              <a:t>range</a:t>
            </a:r>
            <a:r>
              <a:rPr lang="nl-NL" dirty="0"/>
              <a:t>, </a:t>
            </a:r>
            <a:r>
              <a:rPr lang="nl-NL" dirty="0" err="1"/>
              <a:t>zoomLevelName</a:t>
            </a:r>
            <a:r>
              <a:rPr lang="nl-NL" dirty="0"/>
              <a:t>, </a:t>
            </a:r>
            <a:r>
              <a:rPr lang="nl-NL" dirty="0" err="1"/>
              <a:t>isLive</a:t>
            </a:r>
            <a:r>
              <a:rPr lang="nl-NL" dirty="0"/>
              <a:t>)</a:t>
            </a:r>
          </a:p>
          <a:p>
            <a:r>
              <a:rPr lang="nl-NL" dirty="0" err="1" smtClean="0"/>
              <a:t>groups</a:t>
            </a:r>
            <a:r>
              <a:rPr lang="nl-NL" dirty="0" smtClean="0"/>
              <a:t> (of map </a:t>
            </a:r>
            <a:r>
              <a:rPr lang="nl-NL" dirty="0" err="1" smtClean="0"/>
              <a:t>layers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endParaRPr lang="nl-NL" dirty="0" smtClean="0"/>
          </a:p>
          <a:p>
            <a:pPr lvl="1"/>
            <a:r>
              <a:rPr lang="nl-NL" dirty="0" smtClean="0"/>
              <a:t>clustering 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clusterLevel</a:t>
            </a:r>
            <a:endParaRPr lang="nl-NL" dirty="0" smtClean="0"/>
          </a:p>
          <a:p>
            <a:pPr lvl="1"/>
            <a:r>
              <a:rPr lang="nl-NL" dirty="0" err="1" smtClean="0"/>
              <a:t>layers</a:t>
            </a:r>
            <a:endParaRPr lang="nl-NL" dirty="0" smtClean="0"/>
          </a:p>
          <a:p>
            <a:pPr lvl="2"/>
            <a:r>
              <a:rPr lang="nl-NL" dirty="0" err="1" smtClean="0"/>
              <a:t>id</a:t>
            </a:r>
            <a:r>
              <a:rPr lang="nl-NL" dirty="0" smtClean="0"/>
              <a:t> (</a:t>
            </a:r>
            <a:r>
              <a:rPr lang="nl-NL" dirty="0" err="1" smtClean="0"/>
              <a:t>title</a:t>
            </a:r>
            <a:r>
              <a:rPr lang="nl-NL" dirty="0" smtClean="0"/>
              <a:t>), </a:t>
            </a:r>
            <a:r>
              <a:rPr lang="nl-NL" dirty="0" err="1" smtClean="0"/>
              <a:t>reference</a:t>
            </a:r>
            <a:r>
              <a:rPr lang="nl-NL" dirty="0" smtClean="0"/>
              <a:t> (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pPr lvl="2"/>
            <a:r>
              <a:rPr lang="nl-NL" dirty="0" smtClean="0"/>
              <a:t>type (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wms</a:t>
            </a:r>
            <a:r>
              <a:rPr lang="nl-NL" dirty="0" smtClean="0"/>
              <a:t>, </a:t>
            </a:r>
            <a:r>
              <a:rPr lang="nl-NL" dirty="0" err="1" smtClean="0"/>
              <a:t>dynamicgeojson</a:t>
            </a:r>
            <a:r>
              <a:rPr lang="nl-NL" dirty="0" smtClean="0"/>
              <a:t>)</a:t>
            </a:r>
            <a:endParaRPr lang="nl-NL" dirty="0"/>
          </a:p>
          <a:p>
            <a:pPr lvl="2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data source</a:t>
            </a:r>
          </a:p>
          <a:p>
            <a:pPr lvl="2"/>
            <a:r>
              <a:rPr lang="nl-NL" dirty="0" err="1" smtClean="0"/>
              <a:t>enabled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opacity</a:t>
            </a:r>
            <a:r>
              <a:rPr lang="nl-NL" dirty="0" smtClean="0"/>
              <a:t> (0…100)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7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</a:t>
            </a:r>
            <a:r>
              <a:rPr lang="en-US" dirty="0"/>
              <a:t>the visual representation of a (point or area) feature on the map. </a:t>
            </a:r>
            <a:endParaRPr lang="en-US" dirty="0" smtClean="0"/>
          </a:p>
          <a:p>
            <a:r>
              <a:rPr lang="en-US" dirty="0" smtClean="0"/>
              <a:t>Specified in </a:t>
            </a:r>
            <a:r>
              <a:rPr lang="en-US" dirty="0" err="1" smtClean="0"/>
              <a:t>project.json</a:t>
            </a:r>
            <a:r>
              <a:rPr lang="en-US" dirty="0" smtClean="0"/>
              <a:t> (so a feature type can be reused across map layers) or </a:t>
            </a:r>
            <a:r>
              <a:rPr lang="en-US" dirty="0" err="1" smtClean="0"/>
              <a:t>geo|topo-json</a:t>
            </a:r>
            <a:endParaRPr lang="en-US" dirty="0" smtClean="0"/>
          </a:p>
          <a:p>
            <a:r>
              <a:rPr lang="en-US" dirty="0" smtClean="0"/>
              <a:t>Can contain </a:t>
            </a:r>
            <a:r>
              <a:rPr lang="en-US" dirty="0" err="1" smtClean="0"/>
              <a:t>propertyTypeData</a:t>
            </a:r>
            <a:r>
              <a:rPr lang="en-US" dirty="0" smtClean="0"/>
              <a:t> [array] or </a:t>
            </a:r>
            <a:r>
              <a:rPr lang="en-US" dirty="0" err="1" smtClean="0"/>
              <a:t>propertyTypeKeys</a:t>
            </a:r>
            <a:r>
              <a:rPr lang="en-US" dirty="0" smtClean="0"/>
              <a:t> (references project </a:t>
            </a:r>
            <a:r>
              <a:rPr lang="en-US" dirty="0" err="1" smtClean="0"/>
              <a:t>propertyTypeData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Is a dictionary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FeatureTypeName</a:t>
            </a:r>
            <a:r>
              <a:rPr lang="en-US" dirty="0" smtClean="0"/>
              <a:t>]: </a:t>
            </a:r>
            <a:r>
              <a:rPr lang="en-US" dirty="0" err="1" smtClean="0"/>
              <a:t>FeatureType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smtClean="0"/>
              <a:t>name</a:t>
            </a:r>
          </a:p>
          <a:p>
            <a:r>
              <a:rPr lang="nl-NL" dirty="0" err="1" smtClean="0"/>
              <a:t>style</a:t>
            </a:r>
            <a:endParaRPr lang="nl-NL" dirty="0" smtClean="0"/>
          </a:p>
          <a:p>
            <a:pPr lvl="1"/>
            <a:r>
              <a:rPr lang="nl-NL" dirty="0" err="1" smtClean="0"/>
              <a:t>fillColor</a:t>
            </a:r>
            <a:r>
              <a:rPr lang="nl-NL" dirty="0" smtClean="0"/>
              <a:t>, </a:t>
            </a:r>
            <a:r>
              <a:rPr lang="nl-NL" dirty="0" err="1" smtClean="0"/>
              <a:t>strokeColor</a:t>
            </a:r>
            <a:r>
              <a:rPr lang="nl-NL" dirty="0" smtClean="0"/>
              <a:t> (e.g. #ffffff00 or name)</a:t>
            </a:r>
          </a:p>
          <a:p>
            <a:pPr lvl="1"/>
            <a:r>
              <a:rPr lang="nl-NL" dirty="0" err="1" smtClean="0"/>
              <a:t>strokeWidth</a:t>
            </a:r>
            <a:endParaRPr lang="nl-NL" dirty="0" smtClean="0"/>
          </a:p>
          <a:p>
            <a:pPr lvl="1"/>
            <a:r>
              <a:rPr lang="nl-NL" dirty="0" err="1" smtClean="0"/>
              <a:t>innerTextProperty</a:t>
            </a:r>
            <a:r>
              <a:rPr lang="nl-NL" dirty="0" smtClean="0"/>
              <a:t>, </a:t>
            </a:r>
            <a:r>
              <a:rPr lang="nl-NL" dirty="0" err="1" smtClean="0"/>
              <a:t>innerTextSize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drawingMode</a:t>
            </a:r>
            <a:r>
              <a:rPr lang="nl-NL" dirty="0" smtClean="0"/>
              <a:t> (point)</a:t>
            </a:r>
          </a:p>
          <a:p>
            <a:pPr lvl="1"/>
            <a:r>
              <a:rPr lang="nl-NL" dirty="0" err="1" smtClean="0"/>
              <a:t>rotate</a:t>
            </a:r>
            <a:r>
              <a:rPr lang="nl-NL" dirty="0" smtClean="0"/>
              <a:t>, </a:t>
            </a:r>
            <a:r>
              <a:rPr lang="nl-NL" dirty="0" err="1" smtClean="0"/>
              <a:t>rotateProperty</a:t>
            </a:r>
            <a:endParaRPr lang="nl-NL" dirty="0" smtClean="0"/>
          </a:p>
          <a:p>
            <a:pPr lvl="1"/>
            <a:r>
              <a:rPr lang="nl-NL" dirty="0" err="1" smtClean="0"/>
              <a:t>iconWidth</a:t>
            </a:r>
            <a:r>
              <a:rPr lang="nl-NL" dirty="0" smtClean="0"/>
              <a:t>, </a:t>
            </a:r>
            <a:r>
              <a:rPr lang="nl-NL" dirty="0" err="1" smtClean="0"/>
              <a:t>iconHeight</a:t>
            </a:r>
            <a:endParaRPr lang="nl-NL" dirty="0" smtClean="0"/>
          </a:p>
          <a:p>
            <a:pPr lvl="1"/>
            <a:r>
              <a:rPr lang="nl-NL" dirty="0" err="1" smtClean="0"/>
              <a:t>iconUri</a:t>
            </a:r>
            <a:endParaRPr lang="nl-NL" dirty="0"/>
          </a:p>
          <a:p>
            <a:pPr lvl="2"/>
            <a:r>
              <a:rPr lang="nl-NL" dirty="0" err="1" smtClean="0"/>
              <a:t>Plain</a:t>
            </a:r>
            <a:r>
              <a:rPr lang="nl-NL" dirty="0" smtClean="0"/>
              <a:t> </a:t>
            </a:r>
            <a:r>
              <a:rPr lang="nl-NL" dirty="0" err="1" smtClean="0"/>
              <a:t>vanilla</a:t>
            </a:r>
            <a:r>
              <a:rPr lang="nl-NL" dirty="0" smtClean="0"/>
              <a:t> image </a:t>
            </a:r>
            <a:r>
              <a:rPr lang="nl-NL" dirty="0" err="1" smtClean="0"/>
              <a:t>url</a:t>
            </a:r>
            <a:endParaRPr lang="nl-NL" dirty="0" smtClean="0"/>
          </a:p>
          <a:p>
            <a:pPr lvl="2"/>
            <a:r>
              <a:rPr lang="nl-NL" dirty="0" smtClean="0"/>
              <a:t>Or </a:t>
            </a:r>
            <a:r>
              <a:rPr lang="nl-NL" dirty="0" err="1" smtClean="0"/>
              <a:t>with</a:t>
            </a:r>
            <a:r>
              <a:rPr lang="nl-NL" dirty="0" smtClean="0"/>
              <a:t> property </a:t>
            </a:r>
            <a:r>
              <a:rPr lang="nl-NL" dirty="0" err="1" smtClean="0"/>
              <a:t>reference</a:t>
            </a:r>
            <a:r>
              <a:rPr lang="nl-NL" dirty="0" smtClean="0"/>
              <a:t>, e.g. </a:t>
            </a:r>
            <a:r>
              <a:rPr lang="nl-NL" dirty="0" err="1" smtClean="0"/>
              <a:t>img</a:t>
            </a:r>
            <a:r>
              <a:rPr lang="nl-NL" dirty="0" smtClean="0"/>
              <a:t>/EnergyLevel_{energyLevel}.png</a:t>
            </a:r>
          </a:p>
          <a:p>
            <a:pPr lvl="1"/>
            <a:r>
              <a:rPr lang="nl-NL" dirty="0"/>
              <a:t>s</a:t>
            </a:r>
            <a:r>
              <a:rPr lang="nl-NL" dirty="0" smtClean="0"/>
              <a:t>ensors &amp; </a:t>
            </a:r>
            <a:r>
              <a:rPr lang="nl-NL" dirty="0" err="1" smtClean="0"/>
              <a:t>timestamps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36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PropertyTypes</a:t>
            </a:r>
            <a:r>
              <a:rPr lang="en-US" dirty="0"/>
              <a:t> describe how a </a:t>
            </a:r>
            <a:r>
              <a:rPr lang="en-US" dirty="0" err="1"/>
              <a:t>geojson</a:t>
            </a:r>
            <a:r>
              <a:rPr lang="en-US" dirty="0"/>
              <a:t> property should be displayed to the user.</a:t>
            </a:r>
          </a:p>
          <a:p>
            <a:r>
              <a:rPr lang="en-US" dirty="0" smtClean="0"/>
              <a:t>label</a:t>
            </a:r>
          </a:p>
          <a:p>
            <a:r>
              <a:rPr lang="en-US" dirty="0" smtClean="0"/>
              <a:t>title, description</a:t>
            </a:r>
          </a:p>
          <a:p>
            <a:r>
              <a:rPr lang="en-US" dirty="0" smtClean="0"/>
              <a:t>type</a:t>
            </a:r>
          </a:p>
          <a:p>
            <a:r>
              <a:rPr lang="en-US" dirty="0" smtClean="0"/>
              <a:t>section</a:t>
            </a:r>
          </a:p>
          <a:p>
            <a:r>
              <a:rPr lang="en-US" dirty="0" err="1" smtClean="0"/>
              <a:t>stringFormat</a:t>
            </a:r>
            <a:endParaRPr lang="en-US" dirty="0" smtClean="0"/>
          </a:p>
          <a:p>
            <a:r>
              <a:rPr lang="en-US" dirty="0" err="1" smtClean="0"/>
              <a:t>visibleInCallout</a:t>
            </a:r>
            <a:endParaRPr lang="en-US" dirty="0" smtClean="0"/>
          </a:p>
          <a:p>
            <a:r>
              <a:rPr lang="en-US" dirty="0" err="1" smtClean="0"/>
              <a:t>isSearchable</a:t>
            </a:r>
            <a:endParaRPr lang="en-US" dirty="0" smtClean="0"/>
          </a:p>
          <a:p>
            <a:r>
              <a:rPr lang="en-US" dirty="0" err="1" smtClean="0"/>
              <a:t>minValue</a:t>
            </a:r>
            <a:r>
              <a:rPr lang="en-US" dirty="0" smtClean="0"/>
              <a:t>, </a:t>
            </a:r>
            <a:r>
              <a:rPr lang="en-US" dirty="0" err="1" smtClean="0"/>
              <a:t>maxValue</a:t>
            </a:r>
            <a:endParaRPr lang="en-US" dirty="0" smtClean="0"/>
          </a:p>
          <a:p>
            <a:r>
              <a:rPr lang="en-US" dirty="0" err="1" smtClean="0"/>
              <a:t>defaultValue</a:t>
            </a:r>
            <a:endParaRPr lang="en-US" dirty="0" smtClean="0"/>
          </a:p>
          <a:p>
            <a:r>
              <a:rPr lang="en-US" dirty="0" smtClean="0"/>
              <a:t>options, languages</a:t>
            </a:r>
            <a:r>
              <a:rPr lang="en-US" smtClean="0"/>
              <a:t>, legend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1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Localisation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multiple </a:t>
            </a:r>
            <a:r>
              <a:rPr lang="nl-NL" dirty="0" err="1" smtClean="0"/>
              <a:t>languages</a:t>
            </a:r>
            <a:r>
              <a:rPr lang="nl-NL" dirty="0" smtClean="0"/>
              <a:t> is built in:</a:t>
            </a:r>
          </a:p>
          <a:p>
            <a:r>
              <a:rPr lang="nl-NL" dirty="0" smtClean="0"/>
              <a:t>GUI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translation</a:t>
            </a:r>
            <a:r>
              <a:rPr lang="nl-NL" dirty="0" smtClean="0"/>
              <a:t> files (English </a:t>
            </a:r>
            <a:r>
              <a:rPr lang="nl-NL" dirty="0" err="1" smtClean="0"/>
              <a:t>and</a:t>
            </a:r>
            <a:r>
              <a:rPr lang="nl-NL" dirty="0" smtClean="0"/>
              <a:t> Dutch)</a:t>
            </a:r>
          </a:p>
          <a:p>
            <a:endParaRPr lang="nl-NL" dirty="0" smtClean="0"/>
          </a:p>
          <a:p>
            <a:r>
              <a:rPr lang="nl-NL" dirty="0" smtClean="0"/>
              <a:t>Data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languages</a:t>
            </a:r>
            <a:r>
              <a:rPr lang="nl-NL" dirty="0" smtClean="0"/>
              <a:t> (</a:t>
            </a:r>
            <a:r>
              <a:rPr lang="nl-NL" dirty="0" err="1" smtClean="0"/>
              <a:t>dictionary</a:t>
            </a:r>
            <a:r>
              <a:rPr lang="nl-NL" dirty="0" smtClean="0"/>
              <a:t>) </a:t>
            </a:r>
            <a:r>
              <a:rPr lang="nl-NL" dirty="0" err="1" smtClean="0"/>
              <a:t>objects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(</a:t>
            </a:r>
            <a:r>
              <a:rPr lang="nl-NL" dirty="0" err="1" smtClean="0"/>
              <a:t>group</a:t>
            </a:r>
            <a:r>
              <a:rPr lang="nl-NL" dirty="0" smtClean="0"/>
              <a:t>) </a:t>
            </a:r>
            <a:r>
              <a:rPr lang="nl-NL" dirty="0" err="1" smtClean="0"/>
              <a:t>layers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property types.</a:t>
            </a:r>
          </a:p>
          <a:p>
            <a:endParaRPr lang="nl-NL" dirty="0"/>
          </a:p>
          <a:p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 err="1"/>
              <a:t>key</a:t>
            </a:r>
            <a:r>
              <a:rPr lang="nl-NL" dirty="0"/>
              <a:t>: </a:t>
            </a:r>
            <a:r>
              <a:rPr lang="nl-NL" dirty="0" err="1"/>
              <a:t>language</a:t>
            </a:r>
            <a:r>
              <a:rPr lang="nl-NL" dirty="0"/>
              <a:t> (e.g. ‘en’ or ‘nl’)</a:t>
            </a:r>
          </a:p>
          <a:p>
            <a:pPr lvl="2"/>
            <a:r>
              <a:rPr lang="nl-NL" dirty="0" err="1" smtClean="0"/>
              <a:t>title</a:t>
            </a:r>
            <a:r>
              <a:rPr lang="nl-NL" dirty="0" smtClean="0"/>
              <a:t> (e.g. of </a:t>
            </a:r>
            <a:r>
              <a:rPr lang="nl-NL" dirty="0" err="1" smtClean="0"/>
              <a:t>layer</a:t>
            </a:r>
            <a:r>
              <a:rPr lang="nl-NL" dirty="0" smtClean="0"/>
              <a:t>), name (e.g. of feature),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section</a:t>
            </a:r>
            <a:r>
              <a:rPr lang="nl-NL" dirty="0" smtClean="0"/>
              <a:t>,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"nl":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"Ziekenhuizen",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"De locaties van de Nederlandse ziekenhuizen."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"en":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"These are the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of the Dutch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9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Read the manual</a:t>
            </a:r>
            <a:endParaRPr lang="en-US" dirty="0" smtClean="0"/>
          </a:p>
          <a:p>
            <a:r>
              <a:rPr lang="en-US" dirty="0" smtClean="0">
                <a:hlinkClick r:id="rId3" action="ppaction://hlinkfile"/>
              </a:rPr>
              <a:t>Node.js</a:t>
            </a:r>
            <a:r>
              <a:rPr lang="en-US" dirty="0" smtClean="0"/>
              <a:t>, a lightweight server</a:t>
            </a:r>
          </a:p>
          <a:p>
            <a:r>
              <a:rPr lang="en-US" dirty="0" err="1" smtClean="0">
                <a:hlinkClick r:id="rId4"/>
              </a:rPr>
              <a:t>TypeScript</a:t>
            </a:r>
            <a:r>
              <a:rPr lang="en-US" dirty="0" smtClean="0"/>
              <a:t> (free </a:t>
            </a:r>
            <a:r>
              <a:rPr lang="en-US" dirty="0" err="1" smtClean="0"/>
              <a:t>ebooks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[1]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[2]</a:t>
            </a:r>
            <a:r>
              <a:rPr lang="en-US" dirty="0" smtClean="0"/>
              <a:t>), compiles to 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csWEB</a:t>
            </a:r>
            <a:endParaRPr lang="en-US" dirty="0" smtClean="0"/>
          </a:p>
          <a:p>
            <a:r>
              <a:rPr lang="en-US" dirty="0" smtClean="0"/>
              <a:t>NPM &amp; BOWER for managing external dependencies</a:t>
            </a:r>
          </a:p>
          <a:p>
            <a:r>
              <a:rPr lang="en-US" dirty="0" smtClean="0"/>
              <a:t>GULP build tool</a:t>
            </a:r>
          </a:p>
          <a:p>
            <a:r>
              <a:rPr lang="en-US" dirty="0" smtClean="0"/>
              <a:t>Open source IDE: </a:t>
            </a:r>
            <a:r>
              <a:rPr lang="en-US" dirty="0" err="1" smtClean="0"/>
              <a:t>Atom+atom-typescript</a:t>
            </a:r>
            <a:r>
              <a:rPr lang="en-US" dirty="0" smtClean="0"/>
              <a:t> plugin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288" y="1797515"/>
            <a:ext cx="4412221" cy="192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4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DEEPER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</a:p>
          <a:p>
            <a:pPr lvl="1"/>
            <a:r>
              <a:rPr lang="en-US" dirty="0"/>
              <a:t>Modules </a:t>
            </a:r>
            <a:r>
              <a:rPr lang="en-US" dirty="0" smtClean="0"/>
              <a:t>/ Directives</a:t>
            </a:r>
          </a:p>
          <a:p>
            <a:pPr lvl="1"/>
            <a:r>
              <a:rPr lang="en-US" dirty="0" smtClean="0"/>
              <a:t>Services</a:t>
            </a:r>
          </a:p>
          <a:p>
            <a:r>
              <a:rPr lang="en-US" dirty="0" err="1" smtClean="0"/>
              <a:t>MessageBus</a:t>
            </a:r>
            <a:endParaRPr lang="en-US" dirty="0" smtClean="0"/>
          </a:p>
          <a:p>
            <a:r>
              <a:rPr lang="en-US" dirty="0" err="1" smtClean="0"/>
              <a:t>LayerService</a:t>
            </a:r>
            <a:endParaRPr lang="en-US" dirty="0" smtClean="0"/>
          </a:p>
          <a:p>
            <a:r>
              <a:rPr lang="en-US" dirty="0" err="1" smtClean="0"/>
              <a:t>LayerSources</a:t>
            </a:r>
            <a:endParaRPr lang="en-US" dirty="0" smtClean="0"/>
          </a:p>
          <a:p>
            <a:r>
              <a:rPr lang="en-US" dirty="0" smtClean="0"/>
              <a:t>Renderers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601760" y="1720710"/>
            <a:ext cx="2538046" cy="28428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err="1" smtClean="0"/>
              <a:t>LayerService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Open solution</a:t>
            </a:r>
          </a:p>
          <a:p>
            <a:r>
              <a:rPr lang="en-US" dirty="0" smtClean="0"/>
              <a:t>Open project</a:t>
            </a:r>
          </a:p>
          <a:p>
            <a:r>
              <a:rPr lang="en-US" dirty="0" smtClean="0"/>
              <a:t>Open Layer</a:t>
            </a:r>
          </a:p>
          <a:p>
            <a:endParaRPr lang="en-US" dirty="0" smtClean="0"/>
          </a:p>
          <a:p>
            <a:r>
              <a:rPr lang="en-US" dirty="0" smtClean="0"/>
              <a:t>MCA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Styling</a:t>
            </a:r>
          </a:p>
          <a:p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268760" y="1720711"/>
            <a:ext cx="2538046" cy="181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Layer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GeoJson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TileLayer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Wms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Heatmap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Dynamic </a:t>
            </a:r>
            <a:r>
              <a:rPr lang="en-US" sz="1200" dirty="0" err="1" smtClean="0"/>
              <a:t>Geojson</a:t>
            </a:r>
            <a:endParaRPr lang="nl-NL" sz="1200" dirty="0"/>
          </a:p>
        </p:txBody>
      </p:sp>
      <p:sp>
        <p:nvSpPr>
          <p:cNvPr id="9" name="Rectangle 8"/>
          <p:cNvSpPr/>
          <p:nvPr/>
        </p:nvSpPr>
        <p:spPr>
          <a:xfrm>
            <a:off x="6268760" y="3602265"/>
            <a:ext cx="2538046" cy="9612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Map Renderer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Leaflet</a:t>
            </a:r>
            <a:endParaRPr lang="en-US" sz="1050" dirty="0"/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Cesium</a:t>
            </a:r>
            <a:endParaRPr lang="en-US" sz="1050" dirty="0"/>
          </a:p>
          <a:p>
            <a:endParaRPr lang="nl-NL" sz="1600" dirty="0"/>
          </a:p>
        </p:txBody>
      </p:sp>
      <p:sp>
        <p:nvSpPr>
          <p:cNvPr id="10" name="Right Arrow 9"/>
          <p:cNvSpPr/>
          <p:nvPr/>
        </p:nvSpPr>
        <p:spPr>
          <a:xfrm>
            <a:off x="5797068" y="2989727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ight Arrow 10"/>
          <p:cNvSpPr/>
          <p:nvPr/>
        </p:nvSpPr>
        <p:spPr>
          <a:xfrm rot="10800000">
            <a:off x="5811560" y="3243238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ight Arrow 11"/>
          <p:cNvSpPr/>
          <p:nvPr/>
        </p:nvSpPr>
        <p:spPr>
          <a:xfrm>
            <a:off x="5797068" y="4273404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" y="196810"/>
            <a:ext cx="8884920" cy="475117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csWeb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8680" y="514979"/>
            <a:ext cx="4175760" cy="428816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example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369" y="514980"/>
            <a:ext cx="3775364" cy="219330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csComp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989" y="2809235"/>
            <a:ext cx="3775364" cy="199391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csServerComp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90309" y="787701"/>
            <a:ext cx="3775364" cy="16478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public: Angular + Bootstrap + Leaflet, etc.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90309" y="3057162"/>
            <a:ext cx="3775364" cy="149805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server: Node + Express + Socket.io, etc.</a:t>
            </a:r>
            <a:endParaRPr lang="nl-NL" sz="120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4192733" y="1611631"/>
            <a:ext cx="697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9" idx="1"/>
          </p:cNvCxnSpPr>
          <p:nvPr/>
        </p:nvCxnSpPr>
        <p:spPr>
          <a:xfrm>
            <a:off x="4200353" y="3806190"/>
            <a:ext cx="689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1669" y="827954"/>
            <a:ext cx="3506932" cy="5570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classes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9289" y="1452794"/>
            <a:ext cx="3506932" cy="5570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directives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9289" y="2077634"/>
            <a:ext cx="3506932" cy="5570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services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249" y="1125627"/>
            <a:ext cx="679912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solution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54953" y="865578"/>
            <a:ext cx="669348" cy="18550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layer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48049" y="1124658"/>
            <a:ext cx="1114252" cy="1889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typeResource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46121" y="1124658"/>
            <a:ext cx="678180" cy="1889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feature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48049" y="862158"/>
            <a:ext cx="1114252" cy="1889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projectGroup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02318" y="1123096"/>
            <a:ext cx="561911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project</a:t>
            </a:r>
            <a:endParaRPr lang="nl-NL" sz="1200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>
            <a:stCxn id="8" idx="2"/>
          </p:cNvCxnSpPr>
          <p:nvPr/>
        </p:nvCxnSpPr>
        <p:spPr>
          <a:xfrm>
            <a:off x="6777990" y="2435563"/>
            <a:ext cx="0" cy="621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61052" y="1761135"/>
            <a:ext cx="679912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FilterList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62884" y="1761049"/>
            <a:ext cx="679912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StyleList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43675" y="1761048"/>
            <a:ext cx="995459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BaseMapList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62724" y="2408387"/>
            <a:ext cx="995459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MessageBus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51294" y="2153818"/>
            <a:ext cx="995459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MapService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72483" y="2409748"/>
            <a:ext cx="1451818" cy="17039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DashboardService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61053" y="2155179"/>
            <a:ext cx="1451818" cy="17039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LayerService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1669" y="3086665"/>
            <a:ext cx="3506932" cy="74564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api</a:t>
            </a:r>
            <a:r>
              <a:rPr lang="en-GB" sz="1200" dirty="0">
                <a:solidFill>
                  <a:prstClr val="black"/>
                </a:solidFill>
              </a:rPr>
              <a:t> + creator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9289" y="3905884"/>
            <a:ext cx="3506932" cy="80327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bus + dynamic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6729" y="4202612"/>
            <a:ext cx="1337907" cy="21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MessageBus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209680" y="4482715"/>
            <a:ext cx="1324956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ClientConnection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72616" y="4202613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DynamicProject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672615" y="4475315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DynamicLayer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210996" y="3311238"/>
            <a:ext cx="1337907" cy="21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ApiServiceMgr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23946" y="3591342"/>
            <a:ext cx="1324956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ProxyService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686883" y="3311239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RssService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686882" y="3583942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MapLayerFactry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24525" y="3362256"/>
            <a:ext cx="3506932" cy="109791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csServerComp</a:t>
            </a:r>
            <a:r>
              <a:rPr lang="en-GB" sz="1200" dirty="0">
                <a:solidFill>
                  <a:prstClr val="black"/>
                </a:solidFill>
              </a:rPr>
              <a:t> (copy)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69972" y="1123095"/>
            <a:ext cx="1268384" cy="120247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main files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index.html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app\</a:t>
            </a:r>
            <a:r>
              <a:rPr lang="en-GB" sz="1200" dirty="0" err="1">
                <a:solidFill>
                  <a:prstClr val="black"/>
                </a:solidFill>
              </a:rPr>
              <a:t>app.ts</a:t>
            </a:r>
            <a:endParaRPr lang="en-GB" sz="1200" dirty="0">
              <a:solidFill>
                <a:prstClr val="black"/>
              </a:solidFill>
            </a:endParaRPr>
          </a:p>
          <a:p>
            <a:pPr marL="214308" indent="-214308" defTabSz="685783">
              <a:buFontTx/>
              <a:buChar char="-"/>
            </a:pPr>
            <a:r>
              <a:rPr lang="en-GB" sz="1200" dirty="0" err="1">
                <a:solidFill>
                  <a:prstClr val="black"/>
                </a:solidFill>
              </a:rPr>
              <a:t>css</a:t>
            </a:r>
            <a:r>
              <a:rPr lang="en-GB" sz="1200" dirty="0">
                <a:solidFill>
                  <a:prstClr val="black"/>
                </a:solidFill>
              </a:rPr>
              <a:t>\style.css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images\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357230" y="1116181"/>
            <a:ext cx="1361831" cy="120938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data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projects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 err="1">
                <a:solidFill>
                  <a:prstClr val="black"/>
                </a:solidFill>
              </a:rPr>
              <a:t>resourceTypes</a:t>
            </a:r>
            <a:endParaRPr lang="en-GB" sz="1200" dirty="0">
              <a:solidFill>
                <a:prstClr val="black"/>
              </a:solidFill>
            </a:endParaRP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templates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36584" y="1116180"/>
            <a:ext cx="694873" cy="120938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</a:t>
            </a:r>
            <a:endParaRPr lang="en-GB" sz="1200" dirty="0">
              <a:solidFill>
                <a:prstClr val="black"/>
              </a:solidFill>
            </a:endParaRPr>
          </a:p>
          <a:p>
            <a:pPr defTabSz="685783"/>
            <a:r>
              <a:rPr lang="en-GB" sz="1200" dirty="0">
                <a:solidFill>
                  <a:prstClr val="black"/>
                </a:solidFill>
              </a:rPr>
              <a:t>dependencies</a:t>
            </a:r>
          </a:p>
          <a:p>
            <a:pPr defTabSz="685783"/>
            <a:endParaRPr lang="nl-NL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7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</a:p>
          <a:p>
            <a:pPr lvl="1"/>
            <a:r>
              <a:rPr lang="en-US" dirty="0" smtClean="0">
                <a:hlinkClick r:id="rId2"/>
              </a:rPr>
              <a:t>Waffle</a:t>
            </a:r>
            <a:r>
              <a:rPr lang="en-US" dirty="0" smtClean="0"/>
              <a:t>, our Kanban board</a:t>
            </a:r>
          </a:p>
          <a:p>
            <a:r>
              <a:rPr lang="en-US" dirty="0" smtClean="0"/>
              <a:t>Wiki on </a:t>
            </a:r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>
                <a:hlinkClick r:id="rId3"/>
              </a:rPr>
              <a:t>Slack</a:t>
            </a:r>
            <a:r>
              <a:rPr lang="en-US" dirty="0" smtClean="0"/>
              <a:t> for supporting collaboration</a:t>
            </a:r>
          </a:p>
          <a:p>
            <a:r>
              <a:rPr lang="en-US" dirty="0" err="1" smtClean="0">
                <a:hlinkClick r:id="rId4"/>
              </a:rPr>
              <a:t>TravisCI</a:t>
            </a:r>
            <a:r>
              <a:rPr lang="en-US" dirty="0" smtClean="0"/>
              <a:t> for Continuous Integration</a:t>
            </a:r>
          </a:p>
          <a:p>
            <a:r>
              <a:rPr lang="en-US" dirty="0"/>
              <a:t>Karma &amp; Jasmine </a:t>
            </a:r>
            <a:r>
              <a:rPr lang="en-US" dirty="0" smtClean="0"/>
              <a:t>for Unit </a:t>
            </a:r>
            <a:r>
              <a:rPr lang="en-US" dirty="0"/>
              <a:t>testing </a:t>
            </a:r>
            <a:endParaRPr lang="en-US" dirty="0" smtClean="0"/>
          </a:p>
          <a:p>
            <a:r>
              <a:rPr lang="en-US" dirty="0" err="1" smtClean="0">
                <a:hlinkClick r:id="rId5"/>
              </a:rPr>
              <a:t>Bithound</a:t>
            </a:r>
            <a:r>
              <a:rPr lang="en-US" dirty="0" smtClean="0"/>
              <a:t>, for code quality review 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02" y="1716263"/>
            <a:ext cx="5526346" cy="30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2" y="3775662"/>
            <a:ext cx="3142221" cy="119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9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Erik Vullings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en-US" dirty="0" smtClean="0"/>
              <a:t>Arnoud de Jong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75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Sense Web is a user friendly web-based GIS application</a:t>
            </a:r>
            <a:r>
              <a:rPr lang="en-GB" dirty="0" smtClean="0"/>
              <a:t>, with a focus on collaboration and coupling to simulations.</a:t>
            </a:r>
          </a:p>
          <a:p>
            <a:endParaRPr lang="en-GB" dirty="0" smtClean="0"/>
          </a:p>
          <a:p>
            <a:r>
              <a:rPr lang="en-GB" dirty="0" smtClean="0"/>
              <a:t>It arose out of the need to offer TNO models and visualisations to users in many </a:t>
            </a:r>
            <a:r>
              <a:rPr lang="en-GB" dirty="0" smtClean="0"/>
              <a:t>projects</a:t>
            </a:r>
          </a:p>
          <a:p>
            <a:endParaRPr lang="en-GB" dirty="0" smtClean="0"/>
          </a:p>
          <a:p>
            <a:r>
              <a:rPr lang="en-GB" dirty="0" smtClean="0"/>
              <a:t>Technically, it is split between common libraries and frontend GUI, so its easy to roll your </a:t>
            </a:r>
            <a:r>
              <a:rPr lang="en-GB" dirty="0" smtClean="0"/>
              <a:t>own</a:t>
            </a:r>
          </a:p>
          <a:p>
            <a:endParaRPr lang="en-GB" dirty="0" smtClean="0"/>
          </a:p>
          <a:p>
            <a:r>
              <a:rPr lang="en-GB" dirty="0" smtClean="0"/>
              <a:t>Is open source. MIT license, so open for commercial use as well. You can </a:t>
            </a:r>
            <a:r>
              <a:rPr lang="en-GB" dirty="0" smtClean="0">
                <a:hlinkClick r:id="rId2" action="ppaction://hlinkfile"/>
              </a:rPr>
              <a:t>fork us</a:t>
            </a:r>
            <a:r>
              <a:rPr lang="en-GB" dirty="0" smtClean="0"/>
              <a:t> on GitHub</a:t>
            </a:r>
            <a:r>
              <a:rPr lang="en-GB" dirty="0" smtClean="0"/>
              <a:t>. </a:t>
            </a:r>
            <a:r>
              <a:rPr lang="en-GB" dirty="0" smtClean="0">
                <a:hlinkClick r:id="rId3" action="ppaction://hlinkfile"/>
              </a:rPr>
              <a:t>Live demo of standalone functionality.</a:t>
            </a:r>
            <a:endParaRPr lang="en-GB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00" y="1754698"/>
            <a:ext cx="3949700" cy="2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09219" y="3809559"/>
            <a:ext cx="4572000" cy="7817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lvl="0" indent="-1778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GB" sz="1400" dirty="0">
              <a:solidFill>
                <a:prstClr val="black"/>
              </a:solidFill>
              <a:cs typeface="Arial"/>
            </a:endParaRPr>
          </a:p>
          <a:p>
            <a:pPr marL="177800" lvl="0" indent="-1778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GB" sz="1400" dirty="0">
                <a:solidFill>
                  <a:prstClr val="black"/>
                </a:solidFill>
                <a:cs typeface="Arial"/>
              </a:rPr>
              <a:t>Users: </a:t>
            </a:r>
            <a:r>
              <a:rPr lang="en-GB" sz="1400" dirty="0" err="1">
                <a:solidFill>
                  <a:prstClr val="black"/>
                </a:solidFill>
                <a:cs typeface="Arial"/>
                <a:hlinkClick r:id="rId6"/>
              </a:rPr>
              <a:t>eScienceCentre</a:t>
            </a:r>
            <a:r>
              <a:rPr lang="en-GB" sz="1400" dirty="0">
                <a:solidFill>
                  <a:prstClr val="black"/>
                </a:solidFill>
                <a:cs typeface="Arial"/>
              </a:rPr>
              <a:t>, </a:t>
            </a:r>
            <a:r>
              <a:rPr lang="en-GB" sz="1400" dirty="0">
                <a:solidFill>
                  <a:prstClr val="black"/>
                </a:solidFill>
                <a:cs typeface="Arial"/>
                <a:hlinkClick r:id="rId7"/>
              </a:rPr>
              <a:t>NLR</a:t>
            </a:r>
            <a:r>
              <a:rPr lang="en-GB" sz="1400" dirty="0">
                <a:solidFill>
                  <a:prstClr val="black"/>
                </a:solidFill>
                <a:cs typeface="Arial"/>
              </a:rPr>
              <a:t>, </a:t>
            </a:r>
            <a:r>
              <a:rPr lang="en-GB" sz="1400" dirty="0" err="1">
                <a:solidFill>
                  <a:prstClr val="black"/>
                </a:solidFill>
                <a:cs typeface="Arial"/>
                <a:hlinkClick r:id="rId8"/>
              </a:rPr>
              <a:t>Fraunhofer</a:t>
            </a:r>
            <a:r>
              <a:rPr lang="en-GB" sz="1400" dirty="0">
                <a:solidFill>
                  <a:prstClr val="black"/>
                </a:solidFill>
                <a:cs typeface="Arial"/>
                <a:hlinkClick r:id="rId8"/>
              </a:rPr>
              <a:t> IAIS</a:t>
            </a:r>
            <a:r>
              <a:rPr lang="en-GB" sz="1400" dirty="0">
                <a:solidFill>
                  <a:prstClr val="black"/>
                </a:solidFill>
                <a:cs typeface="Arial"/>
              </a:rPr>
              <a:t>. </a:t>
            </a:r>
            <a:br>
              <a:rPr lang="en-GB" sz="1400" dirty="0">
                <a:solidFill>
                  <a:prstClr val="black"/>
                </a:solidFill>
                <a:cs typeface="Arial"/>
              </a:rPr>
            </a:br>
            <a:r>
              <a:rPr lang="en-GB" sz="1400" dirty="0">
                <a:solidFill>
                  <a:prstClr val="black"/>
                </a:solidFill>
                <a:cs typeface="Arial"/>
              </a:rPr>
              <a:t>Evaluation: </a:t>
            </a:r>
            <a:r>
              <a:rPr lang="en-GB" sz="1400" dirty="0" err="1" smtClean="0">
                <a:solidFill>
                  <a:prstClr val="black"/>
                </a:solidFill>
                <a:cs typeface="Arial"/>
                <a:hlinkClick r:id="rId9"/>
              </a:rPr>
              <a:t>Deltares</a:t>
            </a:r>
            <a:endParaRPr lang="en-GB" sz="140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3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started in September 2014, already used IN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Healthcare</a:t>
            </a:r>
          </a:p>
          <a:p>
            <a:pPr lvl="1"/>
            <a:r>
              <a:rPr lang="en-GB" dirty="0" err="1" smtClean="0"/>
              <a:t>Zorg|op|de|kaart</a:t>
            </a:r>
            <a:endParaRPr lang="en-GB" dirty="0"/>
          </a:p>
          <a:p>
            <a:pPr lvl="1"/>
            <a:r>
              <a:rPr lang="en-GB" dirty="0"/>
              <a:t>AHTI </a:t>
            </a:r>
            <a:r>
              <a:rPr lang="en-GB" dirty="0" smtClean="0"/>
              <a:t>Amsterdam</a:t>
            </a:r>
            <a:endParaRPr lang="en-GB" dirty="0"/>
          </a:p>
          <a:p>
            <a:r>
              <a:rPr lang="en-GB" dirty="0" smtClean="0"/>
              <a:t>Defence</a:t>
            </a:r>
            <a:r>
              <a:rPr lang="en-GB" dirty="0"/>
              <a:t>, Safety and Security</a:t>
            </a:r>
          </a:p>
          <a:p>
            <a:pPr lvl="1"/>
            <a:r>
              <a:rPr lang="en-GB" dirty="0"/>
              <a:t>Military </a:t>
            </a:r>
            <a:r>
              <a:rPr lang="en-GB" dirty="0" smtClean="0"/>
              <a:t>Space </a:t>
            </a:r>
            <a:r>
              <a:rPr lang="en-GB" i="1" dirty="0" smtClean="0"/>
              <a:t>(+NLR)</a:t>
            </a:r>
            <a:endParaRPr lang="en-GB" i="1" dirty="0"/>
          </a:p>
          <a:p>
            <a:pPr lvl="1"/>
            <a:r>
              <a:rPr lang="en-GB" dirty="0"/>
              <a:t>TO2 Crisis </a:t>
            </a:r>
            <a:r>
              <a:rPr lang="en-GB" dirty="0" err="1" smtClean="0"/>
              <a:t>Mgmt</a:t>
            </a:r>
            <a:r>
              <a:rPr lang="en-GB" dirty="0" smtClean="0"/>
              <a:t> </a:t>
            </a:r>
            <a:r>
              <a:rPr lang="en-GB" i="1" dirty="0" smtClean="0"/>
              <a:t>(+NLR, </a:t>
            </a:r>
            <a:r>
              <a:rPr lang="en-GB" i="1" dirty="0" err="1" smtClean="0"/>
              <a:t>Deltares</a:t>
            </a:r>
            <a:r>
              <a:rPr lang="en-GB" i="1" dirty="0" smtClean="0"/>
              <a:t>, RIKILT)</a:t>
            </a:r>
            <a:endParaRPr lang="en-GB" dirty="0"/>
          </a:p>
          <a:p>
            <a:pPr lvl="1"/>
            <a:r>
              <a:rPr lang="en-GB" dirty="0"/>
              <a:t>TO2 Critical Infrastructure Protection</a:t>
            </a:r>
          </a:p>
          <a:p>
            <a:pPr lvl="1"/>
            <a:r>
              <a:rPr lang="en-GB" dirty="0"/>
              <a:t>Real-time Intelligence </a:t>
            </a:r>
            <a:r>
              <a:rPr lang="en-GB" dirty="0" smtClean="0"/>
              <a:t>centre</a:t>
            </a:r>
          </a:p>
          <a:p>
            <a:pPr lvl="1"/>
            <a:r>
              <a:rPr lang="en-GB" dirty="0" err="1" smtClean="0"/>
              <a:t>Brandweer</a:t>
            </a:r>
            <a:r>
              <a:rPr lang="en-GB" dirty="0" smtClean="0"/>
              <a:t> Nederland</a:t>
            </a:r>
            <a:endParaRPr lang="en-GB" dirty="0"/>
          </a:p>
          <a:p>
            <a:r>
              <a:rPr lang="en-GB" dirty="0" smtClean="0"/>
              <a:t>EU</a:t>
            </a:r>
          </a:p>
          <a:p>
            <a:pPr lvl="1"/>
            <a:r>
              <a:rPr lang="en-GB" dirty="0" smtClean="0"/>
              <a:t>ECODISTR-ICT</a:t>
            </a:r>
          </a:p>
          <a:p>
            <a:pPr lvl="1"/>
            <a:r>
              <a:rPr lang="en-GB" dirty="0" err="1" smtClean="0"/>
              <a:t>CIPRNet</a:t>
            </a:r>
            <a:r>
              <a:rPr lang="en-GB" dirty="0"/>
              <a:t> </a:t>
            </a:r>
            <a:r>
              <a:rPr lang="en-GB" i="1" dirty="0" smtClean="0"/>
              <a:t>(</a:t>
            </a:r>
            <a:r>
              <a:rPr lang="en-GB" i="1" dirty="0" err="1" smtClean="0"/>
              <a:t>Fraunhofer</a:t>
            </a:r>
            <a:r>
              <a:rPr lang="en-GB" i="1" dirty="0" smtClean="0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>
            <a:noAutofit/>
          </a:bodyPr>
          <a:lstStyle/>
          <a:p>
            <a:pPr marL="177800" indent="-177800">
              <a:buBlip>
                <a:blip r:embed="rId2"/>
              </a:buBlip>
            </a:pPr>
            <a:r>
              <a:rPr lang="en-GB" dirty="0"/>
              <a:t>Dashboards</a:t>
            </a:r>
          </a:p>
          <a:p>
            <a:pPr lvl="1"/>
            <a:r>
              <a:rPr lang="en-GB" dirty="0" err="1"/>
              <a:t>UrbanStrategy</a:t>
            </a:r>
            <a:endParaRPr lang="en-GB" dirty="0"/>
          </a:p>
          <a:p>
            <a:pPr lvl="1"/>
            <a:r>
              <a:rPr lang="en-GB" dirty="0" err="1"/>
              <a:t>CityDashboard</a:t>
            </a:r>
            <a:r>
              <a:rPr lang="en-GB" dirty="0"/>
              <a:t> Rotterdam</a:t>
            </a:r>
          </a:p>
          <a:p>
            <a:pPr lvl="1"/>
            <a:r>
              <a:rPr lang="en-GB" dirty="0" err="1"/>
              <a:t>CityDashboard</a:t>
            </a:r>
            <a:r>
              <a:rPr lang="en-GB" dirty="0"/>
              <a:t> Eindhoven </a:t>
            </a:r>
          </a:p>
          <a:p>
            <a:pPr lvl="1"/>
            <a:r>
              <a:rPr lang="en-GB" dirty="0" err="1"/>
              <a:t>Verkeerdemo</a:t>
            </a:r>
            <a:endParaRPr lang="en-GB" dirty="0"/>
          </a:p>
          <a:p>
            <a:pPr lvl="1"/>
            <a:r>
              <a:rPr lang="en-GB" dirty="0" err="1"/>
              <a:t>Afval</a:t>
            </a:r>
            <a:r>
              <a:rPr lang="en-GB" dirty="0"/>
              <a:t> Almere</a:t>
            </a:r>
          </a:p>
          <a:p>
            <a:pPr lvl="1"/>
            <a:r>
              <a:rPr lang="en-GB" dirty="0" err="1"/>
              <a:t>Buiksloterham</a:t>
            </a:r>
            <a:endParaRPr lang="en-GB" dirty="0"/>
          </a:p>
          <a:p>
            <a:pPr lvl="1"/>
            <a:r>
              <a:rPr lang="en-GB" dirty="0"/>
              <a:t>Cycle Dashboard</a:t>
            </a:r>
          </a:p>
          <a:p>
            <a:pPr lvl="1"/>
            <a:r>
              <a:rPr lang="en-GB" dirty="0"/>
              <a:t>Fit2Perform</a:t>
            </a:r>
          </a:p>
          <a:p>
            <a:pPr lvl="1"/>
            <a:r>
              <a:rPr lang="en-GB" dirty="0" err="1"/>
              <a:t>Connekt</a:t>
            </a:r>
            <a:r>
              <a:rPr lang="en-GB" dirty="0"/>
              <a:t> </a:t>
            </a:r>
            <a:r>
              <a:rPr lang="en-GB" dirty="0" err="1"/>
              <a:t>Mobiliteit</a:t>
            </a:r>
            <a:endParaRPr lang="en-GB" dirty="0"/>
          </a:p>
          <a:p>
            <a:pPr marL="177800" indent="-177800">
              <a:buBlip>
                <a:blip r:embed="rId2"/>
              </a:buBlip>
            </a:pPr>
            <a:r>
              <a:rPr lang="en-GB" dirty="0" err="1" smtClean="0"/>
              <a:t>Archeology</a:t>
            </a:r>
            <a:endParaRPr lang="en-GB" dirty="0"/>
          </a:p>
          <a:p>
            <a:pPr lvl="1"/>
            <a:r>
              <a:rPr lang="en-GB" dirty="0" err="1" smtClean="0"/>
              <a:t>POVtree</a:t>
            </a:r>
            <a:r>
              <a:rPr lang="en-GB" dirty="0" smtClean="0"/>
              <a:t> (</a:t>
            </a:r>
            <a:r>
              <a:rPr lang="en-GB" dirty="0" err="1" smtClean="0"/>
              <a:t>eScienceCentre</a:t>
            </a:r>
            <a:r>
              <a:rPr lang="en-GB" dirty="0" smtClean="0"/>
              <a:t>)</a:t>
            </a:r>
            <a:endParaRPr lang="en-GB" dirty="0"/>
          </a:p>
          <a:p>
            <a:pPr marL="177800" indent="-177800">
              <a:buBlip>
                <a:blip r:embed="rId2"/>
              </a:buBlip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71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Base Layers</a:t>
            </a:r>
          </a:p>
          <a:p>
            <a:r>
              <a:rPr lang="nl-NL" dirty="0" smtClean="0"/>
              <a:t>Select different base </a:t>
            </a:r>
            <a:r>
              <a:rPr lang="nl-NL" dirty="0" err="1" smtClean="0"/>
              <a:t>layers</a:t>
            </a:r>
            <a:endParaRPr lang="nl-NL" dirty="0" smtClean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(e.g. </a:t>
            </a:r>
            <a:r>
              <a:rPr lang="nl-NL" dirty="0" err="1" smtClean="0"/>
              <a:t>mbtiles</a:t>
            </a:r>
            <a:r>
              <a:rPr lang="nl-NL" dirty="0" smtClean="0"/>
              <a:t>)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OpenStreetMap</a:t>
            </a:r>
            <a:r>
              <a:rPr lang="nl-NL" dirty="0" smtClean="0"/>
              <a:t> HOT, </a:t>
            </a:r>
            <a:r>
              <a:rPr lang="nl-NL" dirty="0" err="1" smtClean="0"/>
              <a:t>Satellite</a:t>
            </a:r>
            <a:r>
              <a:rPr lang="nl-NL" dirty="0" smtClean="0"/>
              <a:t>, or Positron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Map Layers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grid</a:t>
            </a:r>
            <a:r>
              <a:rPr lang="nl-NL" dirty="0" smtClean="0"/>
              <a:t> raster files</a:t>
            </a:r>
          </a:p>
          <a:p>
            <a:r>
              <a:rPr lang="nl-NL" dirty="0" err="1" smtClean="0"/>
              <a:t>Also</a:t>
            </a:r>
            <a:r>
              <a:rPr lang="nl-NL" dirty="0" smtClean="0"/>
              <a:t> WMS, </a:t>
            </a:r>
            <a:r>
              <a:rPr lang="nl-NL" dirty="0" err="1" smtClean="0"/>
              <a:t>hierarchical</a:t>
            </a:r>
            <a:r>
              <a:rPr lang="nl-NL" dirty="0" smtClean="0"/>
              <a:t>, </a:t>
            </a:r>
            <a:r>
              <a:rPr lang="nl-NL" dirty="0" err="1" smtClean="0"/>
              <a:t>heatmap</a:t>
            </a:r>
            <a:r>
              <a:rPr lang="nl-NL" dirty="0" smtClean="0"/>
              <a:t> or MCA</a:t>
            </a:r>
          </a:p>
          <a:p>
            <a:r>
              <a:rPr lang="nl-NL" dirty="0" err="1" smtClean="0"/>
              <a:t>Icons</a:t>
            </a:r>
            <a:r>
              <a:rPr lang="nl-NL" dirty="0" smtClean="0"/>
              <a:t> are </a:t>
            </a:r>
            <a:r>
              <a:rPr lang="nl-NL" dirty="0" err="1" smtClean="0"/>
              <a:t>based</a:t>
            </a:r>
            <a:r>
              <a:rPr lang="nl-NL" dirty="0" smtClean="0"/>
              <a:t> on feature or property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5" y="2893787"/>
            <a:ext cx="3931215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9" y="2893787"/>
            <a:ext cx="3938953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4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Styles</a:t>
            </a:r>
          </a:p>
          <a:p>
            <a:r>
              <a:rPr lang="nl-NL" dirty="0" err="1" smtClean="0"/>
              <a:t>Highlight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area or feature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predefined</a:t>
            </a:r>
            <a:r>
              <a:rPr lang="nl-NL" dirty="0" smtClean="0"/>
              <a:t> </a:t>
            </a:r>
            <a:r>
              <a:rPr lang="nl-NL" dirty="0" err="1" smtClean="0"/>
              <a:t>color</a:t>
            </a:r>
            <a:r>
              <a:rPr lang="nl-NL" dirty="0" smtClean="0"/>
              <a:t> </a:t>
            </a:r>
            <a:r>
              <a:rPr lang="nl-NL" dirty="0" err="1" smtClean="0"/>
              <a:t>scheme</a:t>
            </a:r>
            <a:endParaRPr lang="nl-NL" dirty="0"/>
          </a:p>
          <a:p>
            <a:r>
              <a:rPr lang="nl-NL" dirty="0" smtClean="0"/>
              <a:t>E.g. the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people</a:t>
            </a:r>
            <a:r>
              <a:rPr lang="nl-NL" dirty="0" smtClean="0"/>
              <a:t> in Dutch </a:t>
            </a:r>
            <a:r>
              <a:rPr lang="nl-NL" dirty="0" err="1" smtClean="0"/>
              <a:t>towns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Filters</a:t>
            </a:r>
          </a:p>
          <a:p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features are </a:t>
            </a:r>
            <a:r>
              <a:rPr lang="nl-NL" dirty="0" err="1" smtClean="0"/>
              <a:t>shown</a:t>
            </a:r>
            <a:endParaRPr lang="nl-NL" dirty="0" smtClean="0"/>
          </a:p>
          <a:p>
            <a:r>
              <a:rPr lang="nl-NL" dirty="0" smtClean="0"/>
              <a:t>E.g. a high % of </a:t>
            </a:r>
            <a:r>
              <a:rPr lang="nl-NL" dirty="0" err="1" smtClean="0"/>
              <a:t>unmarried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in the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category</a:t>
            </a:r>
            <a:r>
              <a:rPr lang="nl-NL" dirty="0" smtClean="0"/>
              <a:t> 25-44y, </a:t>
            </a:r>
            <a:r>
              <a:rPr lang="nl-NL" dirty="0" err="1" smtClean="0"/>
              <a:t>styled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the % of </a:t>
            </a:r>
            <a:r>
              <a:rPr lang="nl-NL" dirty="0" err="1" smtClean="0"/>
              <a:t>women</a:t>
            </a:r>
            <a:endParaRPr lang="nl-NL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8" y="2878019"/>
            <a:ext cx="3948578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23" y="2878019"/>
            <a:ext cx="3949200" cy="208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Dashboards (tabs)</a:t>
            </a:r>
          </a:p>
          <a:p>
            <a:r>
              <a:rPr lang="en-US" dirty="0" smtClean="0"/>
              <a:t>Theme/Role specific dashboards/portals</a:t>
            </a:r>
          </a:p>
          <a:p>
            <a:r>
              <a:rPr lang="en-US" dirty="0" smtClean="0"/>
              <a:t>Customizable widgets</a:t>
            </a:r>
          </a:p>
          <a:p>
            <a:r>
              <a:rPr lang="en-US" dirty="0" smtClean="0"/>
              <a:t>Configure </a:t>
            </a:r>
            <a:r>
              <a:rPr lang="en-US" dirty="0" err="1" smtClean="0"/>
              <a:t>viewbound</a:t>
            </a:r>
            <a:r>
              <a:rPr lang="en-US" dirty="0" smtClean="0"/>
              <a:t>, layers, timeline, etc.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Widgets</a:t>
            </a:r>
          </a:p>
          <a:p>
            <a:r>
              <a:rPr lang="nl-NL" dirty="0" err="1" smtClean="0"/>
              <a:t>Reusable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nl-NL" dirty="0" smtClean="0"/>
          </a:p>
          <a:p>
            <a:r>
              <a:rPr lang="nl-NL" dirty="0" smtClean="0"/>
              <a:t>E.g. </a:t>
            </a:r>
            <a:r>
              <a:rPr lang="nl-NL" dirty="0" err="1" smtClean="0"/>
              <a:t>for</a:t>
            </a:r>
            <a:r>
              <a:rPr lang="nl-NL" dirty="0" smtClean="0"/>
              <a:t> HTML, </a:t>
            </a:r>
            <a:r>
              <a:rPr lang="nl-NL" dirty="0" err="1" smtClean="0"/>
              <a:t>Markdown</a:t>
            </a:r>
            <a:r>
              <a:rPr lang="nl-NL" dirty="0" smtClean="0"/>
              <a:t>, </a:t>
            </a:r>
            <a:r>
              <a:rPr lang="nl-NL" dirty="0" err="1" smtClean="0"/>
              <a:t>charts</a:t>
            </a:r>
            <a:r>
              <a:rPr lang="nl-NL" dirty="0" smtClean="0"/>
              <a:t>, </a:t>
            </a:r>
            <a:r>
              <a:rPr lang="nl-NL" dirty="0" err="1" smtClean="0"/>
              <a:t>gauges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64" r="49640" b="4311"/>
          <a:stretch/>
        </p:blipFill>
        <p:spPr bwMode="auto">
          <a:xfrm>
            <a:off x="213785" y="2983523"/>
            <a:ext cx="1861200" cy="187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35" y="2714994"/>
            <a:ext cx="2037222" cy="234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4" y="2714994"/>
            <a:ext cx="4254981" cy="224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9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Heatmaps</a:t>
            </a:r>
            <a:endParaRPr lang="en-US" b="1" dirty="0" smtClean="0"/>
          </a:p>
          <a:p>
            <a:r>
              <a:rPr lang="nl-NL" dirty="0" smtClean="0"/>
              <a:t>Select features (</a:t>
            </a:r>
            <a:r>
              <a:rPr lang="nl-NL" dirty="0" err="1" smtClean="0"/>
              <a:t>properties</a:t>
            </a:r>
            <a:r>
              <a:rPr lang="nl-NL" dirty="0" smtClean="0"/>
              <a:t>) of interest </a:t>
            </a:r>
          </a:p>
          <a:p>
            <a:r>
              <a:rPr lang="nl-NL" dirty="0"/>
              <a:t>Set </a:t>
            </a:r>
            <a:r>
              <a:rPr lang="nl-NL" dirty="0" err="1"/>
              <a:t>ideality</a:t>
            </a:r>
            <a:r>
              <a:rPr lang="nl-NL" dirty="0"/>
              <a:t> parameters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features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" y="2878018"/>
            <a:ext cx="3946034" cy="209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MCA (Multi-Criteria Analysis)</a:t>
            </a:r>
          </a:p>
          <a:p>
            <a:r>
              <a:rPr lang="nl-NL" dirty="0" smtClean="0"/>
              <a:t>Select </a:t>
            </a:r>
            <a:r>
              <a:rPr lang="nl-NL" dirty="0" err="1" smtClean="0"/>
              <a:t>properties</a:t>
            </a:r>
            <a:r>
              <a:rPr lang="nl-NL" dirty="0" smtClean="0"/>
              <a:t> of interest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r>
              <a:rPr lang="nl-NL" dirty="0" smtClean="0"/>
              <a:t>Score </a:t>
            </a:r>
            <a:r>
              <a:rPr lang="nl-NL" dirty="0" err="1" smtClean="0"/>
              <a:t>and</a:t>
            </a:r>
            <a:r>
              <a:rPr lang="nl-NL" dirty="0" smtClean="0"/>
              <a:t> rank </a:t>
            </a:r>
            <a:r>
              <a:rPr lang="nl-NL" dirty="0" err="1" smtClean="0"/>
              <a:t>them</a:t>
            </a:r>
            <a:endParaRPr lang="nl-NL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51" y="2878018"/>
            <a:ext cx="3960956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NO">
  <a:themeElements>
    <a:clrScheme name="Aangepast 2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3844</TotalTime>
  <Words>1240</Words>
  <Application>Microsoft Office PowerPoint</Application>
  <PresentationFormat>On-screen Show (16:9)</PresentationFormat>
  <Paragraphs>343</Paragraphs>
  <Slides>27</Slides>
  <Notes>2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TNO</vt:lpstr>
      <vt:lpstr>Office Theme</vt:lpstr>
      <vt:lpstr>Common sense web ‘a map they could all understand’</vt:lpstr>
      <vt:lpstr>agenda</vt:lpstr>
      <vt:lpstr>Introduction</vt:lpstr>
      <vt:lpstr>introduction</vt:lpstr>
      <vt:lpstr>started in September 2014, already used IN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PowerPoint Presentation</vt:lpstr>
      <vt:lpstr>PowerPoint Presentation</vt:lpstr>
      <vt:lpstr>COMMON SENSE OVERVIEW</vt:lpstr>
      <vt:lpstr>Modelling &amp; Simulation architecture (in progress)</vt:lpstr>
      <vt:lpstr>Collaboration and SIMULATION</vt:lpstr>
      <vt:lpstr>Technology</vt:lpstr>
      <vt:lpstr>Solution, Project &amp; layers</vt:lpstr>
      <vt:lpstr>Solution, Project &amp; layers</vt:lpstr>
      <vt:lpstr>Feature Types</vt:lpstr>
      <vt:lpstr>Property Types</vt:lpstr>
      <vt:lpstr>Localisation</vt:lpstr>
      <vt:lpstr>GETTING STARTED</vt:lpstr>
      <vt:lpstr>DIVING DEEPER</vt:lpstr>
      <vt:lpstr>PowerPoint Presentation</vt:lpstr>
      <vt:lpstr>What’s next?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Hamburg</dc:creator>
  <cp:lastModifiedBy>Erik Vullings</cp:lastModifiedBy>
  <cp:revision>162</cp:revision>
  <dcterms:created xsi:type="dcterms:W3CDTF">2014-06-06T07:25:06Z</dcterms:created>
  <dcterms:modified xsi:type="dcterms:W3CDTF">2015-09-09T09:27:32Z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TNO_169</vt:lpwstr>
  </property>
  <property fmtid="{D5CDD505-2E9C-101B-9397-08002B2CF9AE}" pid="3" name="do_LanguageID">
    <vt:lpwstr>1043</vt:lpwstr>
  </property>
  <property fmtid="{D5CDD505-2E9C-101B-9397-08002B2CF9AE}" pid="4" name="do_Title">
    <vt:lpwstr/>
  </property>
  <property fmtid="{D5CDD505-2E9C-101B-9397-08002B2CF9AE}" pid="5" name="do_Subtitle">
    <vt:lpwstr/>
  </property>
  <property fmtid="{D5CDD505-2E9C-101B-9397-08002B2CF9AE}" pid="6" name="do_Speaker">
    <vt:lpwstr>Marc Hamburg</vt:lpwstr>
  </property>
  <property fmtid="{D5CDD505-2E9C-101B-9397-08002B2CF9AE}" pid="7" name="do_Date">
    <vt:lpwstr>False</vt:lpwstr>
  </property>
  <property fmtid="{D5CDD505-2E9C-101B-9397-08002B2CF9AE}" pid="8" name="do_DateValue">
    <vt:lpwstr>26-03-2015</vt:lpwstr>
  </property>
  <property fmtid="{D5CDD505-2E9C-101B-9397-08002B2CF9AE}" pid="9" name="do_SlideNumber">
    <vt:lpwstr>False</vt:lpwstr>
  </property>
  <property fmtid="{D5CDD505-2E9C-101B-9397-08002B2CF9AE}" pid="10" name="do_Language">
    <vt:lpwstr>1043</vt:lpwstr>
  </property>
  <property fmtid="{D5CDD505-2E9C-101B-9397-08002B2CF9AE}" pid="11" name="PresentationDate">
    <vt:lpwstr>15-4-2015 9:02:03</vt:lpwstr>
  </property>
</Properties>
</file>